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3"/>
  </p:notesMasterIdLst>
  <p:sldIdLst>
    <p:sldId id="256" r:id="rId2"/>
    <p:sldId id="287" r:id="rId3"/>
    <p:sldId id="271" r:id="rId4"/>
    <p:sldId id="269" r:id="rId5"/>
    <p:sldId id="262" r:id="rId6"/>
    <p:sldId id="274" r:id="rId7"/>
    <p:sldId id="275" r:id="rId8"/>
    <p:sldId id="260" r:id="rId9"/>
    <p:sldId id="283" r:id="rId10"/>
    <p:sldId id="292" r:id="rId11"/>
    <p:sldId id="261" r:id="rId12"/>
    <p:sldId id="284" r:id="rId13"/>
    <p:sldId id="286" r:id="rId14"/>
    <p:sldId id="322" r:id="rId15"/>
    <p:sldId id="311" r:id="rId16"/>
    <p:sldId id="327" r:id="rId17"/>
    <p:sldId id="344" r:id="rId18"/>
    <p:sldId id="314" r:id="rId19"/>
    <p:sldId id="315" r:id="rId20"/>
    <p:sldId id="313" r:id="rId21"/>
    <p:sldId id="320" r:id="rId22"/>
    <p:sldId id="317" r:id="rId23"/>
    <p:sldId id="316" r:id="rId24"/>
    <p:sldId id="321" r:id="rId25"/>
    <p:sldId id="323" r:id="rId26"/>
    <p:sldId id="324" r:id="rId27"/>
    <p:sldId id="325" r:id="rId28"/>
    <p:sldId id="326" r:id="rId29"/>
    <p:sldId id="328" r:id="rId30"/>
    <p:sldId id="295" r:id="rId31"/>
    <p:sldId id="285" r:id="rId32"/>
    <p:sldId id="294" r:id="rId33"/>
    <p:sldId id="329" r:id="rId34"/>
    <p:sldId id="330" r:id="rId35"/>
    <p:sldId id="331" r:id="rId36"/>
    <p:sldId id="333" r:id="rId37"/>
    <p:sldId id="334" r:id="rId38"/>
    <p:sldId id="335" r:id="rId39"/>
    <p:sldId id="336" r:id="rId40"/>
    <p:sldId id="337" r:id="rId41"/>
    <p:sldId id="339" r:id="rId42"/>
    <p:sldId id="338" r:id="rId43"/>
    <p:sldId id="340" r:id="rId44"/>
    <p:sldId id="341" r:id="rId45"/>
    <p:sldId id="342" r:id="rId46"/>
    <p:sldId id="278" r:id="rId47"/>
    <p:sldId id="282" r:id="rId48"/>
    <p:sldId id="299" r:id="rId49"/>
    <p:sldId id="277" r:id="rId50"/>
    <p:sldId id="273" r:id="rId51"/>
    <p:sldId id="343" r:id="rId52"/>
    <p:sldId id="345" r:id="rId53"/>
    <p:sldId id="272" r:id="rId54"/>
    <p:sldId id="309" r:id="rId55"/>
    <p:sldId id="303" r:id="rId56"/>
    <p:sldId id="306" r:id="rId57"/>
    <p:sldId id="310" r:id="rId58"/>
    <p:sldId id="263" r:id="rId59"/>
    <p:sldId id="301" r:id="rId60"/>
    <p:sldId id="302" r:id="rId61"/>
    <p:sldId id="304" r:id="rId62"/>
    <p:sldId id="305" r:id="rId63"/>
    <p:sldId id="307" r:id="rId64"/>
    <p:sldId id="308" r:id="rId65"/>
    <p:sldId id="296" r:id="rId66"/>
    <p:sldId id="290" r:id="rId67"/>
    <p:sldId id="268" r:id="rId68"/>
    <p:sldId id="259" r:id="rId69"/>
    <p:sldId id="266" r:id="rId70"/>
    <p:sldId id="279" r:id="rId71"/>
    <p:sldId id="270"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9" autoAdjust="0"/>
    <p:restoredTop sz="86676" autoAdjust="0"/>
  </p:normalViewPr>
  <p:slideViewPr>
    <p:cSldViewPr snapToGrid="0">
      <p:cViewPr varScale="1">
        <p:scale>
          <a:sx n="67" d="100"/>
          <a:sy n="67" d="100"/>
        </p:scale>
        <p:origin x="10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F6CA4-22F5-42C6-9218-83260354489C}"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57E6-7676-41A0-A08C-F647506FBEC3}" type="slidenum">
              <a:rPr lang="en-US" smtClean="0"/>
              <a:t>‹#›</a:t>
            </a:fld>
            <a:endParaRPr lang="en-US"/>
          </a:p>
        </p:txBody>
      </p:sp>
    </p:spTree>
    <p:extLst>
      <p:ext uri="{BB962C8B-B14F-4D97-AF65-F5344CB8AC3E}">
        <p14:creationId xmlns:p14="http://schemas.microsoft.com/office/powerpoint/2010/main" val="137580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13</a:t>
            </a:fld>
            <a:endParaRPr lang="en-US"/>
          </a:p>
        </p:txBody>
      </p:sp>
    </p:spTree>
    <p:extLst>
      <p:ext uri="{BB962C8B-B14F-4D97-AF65-F5344CB8AC3E}">
        <p14:creationId xmlns:p14="http://schemas.microsoft.com/office/powerpoint/2010/main" val="70350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28</a:t>
            </a:fld>
            <a:endParaRPr lang="en-US"/>
          </a:p>
        </p:txBody>
      </p:sp>
    </p:spTree>
    <p:extLst>
      <p:ext uri="{BB962C8B-B14F-4D97-AF65-F5344CB8AC3E}">
        <p14:creationId xmlns:p14="http://schemas.microsoft.com/office/powerpoint/2010/main" val="417951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29</a:t>
            </a:fld>
            <a:endParaRPr lang="en-US"/>
          </a:p>
        </p:txBody>
      </p:sp>
    </p:spTree>
    <p:extLst>
      <p:ext uri="{BB962C8B-B14F-4D97-AF65-F5344CB8AC3E}">
        <p14:creationId xmlns:p14="http://schemas.microsoft.com/office/powerpoint/2010/main" val="204206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33</a:t>
            </a:fld>
            <a:endParaRPr lang="en-US"/>
          </a:p>
        </p:txBody>
      </p:sp>
    </p:spTree>
    <p:extLst>
      <p:ext uri="{BB962C8B-B14F-4D97-AF65-F5344CB8AC3E}">
        <p14:creationId xmlns:p14="http://schemas.microsoft.com/office/powerpoint/2010/main" val="217153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34</a:t>
            </a:fld>
            <a:endParaRPr lang="en-US"/>
          </a:p>
        </p:txBody>
      </p:sp>
    </p:spTree>
    <p:extLst>
      <p:ext uri="{BB962C8B-B14F-4D97-AF65-F5344CB8AC3E}">
        <p14:creationId xmlns:p14="http://schemas.microsoft.com/office/powerpoint/2010/main" val="114623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35</a:t>
            </a:fld>
            <a:endParaRPr lang="en-US"/>
          </a:p>
        </p:txBody>
      </p:sp>
    </p:spTree>
    <p:extLst>
      <p:ext uri="{BB962C8B-B14F-4D97-AF65-F5344CB8AC3E}">
        <p14:creationId xmlns:p14="http://schemas.microsoft.com/office/powerpoint/2010/main" val="1421898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36</a:t>
            </a:fld>
            <a:endParaRPr lang="en-US"/>
          </a:p>
        </p:txBody>
      </p:sp>
    </p:spTree>
    <p:extLst>
      <p:ext uri="{BB962C8B-B14F-4D97-AF65-F5344CB8AC3E}">
        <p14:creationId xmlns:p14="http://schemas.microsoft.com/office/powerpoint/2010/main" val="216450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37</a:t>
            </a:fld>
            <a:endParaRPr lang="en-US"/>
          </a:p>
        </p:txBody>
      </p:sp>
    </p:spTree>
    <p:extLst>
      <p:ext uri="{BB962C8B-B14F-4D97-AF65-F5344CB8AC3E}">
        <p14:creationId xmlns:p14="http://schemas.microsoft.com/office/powerpoint/2010/main" val="4241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38</a:t>
            </a:fld>
            <a:endParaRPr lang="en-US"/>
          </a:p>
        </p:txBody>
      </p:sp>
    </p:spTree>
    <p:extLst>
      <p:ext uri="{BB962C8B-B14F-4D97-AF65-F5344CB8AC3E}">
        <p14:creationId xmlns:p14="http://schemas.microsoft.com/office/powerpoint/2010/main" val="2924504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39</a:t>
            </a:fld>
            <a:endParaRPr lang="en-US"/>
          </a:p>
        </p:txBody>
      </p:sp>
    </p:spTree>
    <p:extLst>
      <p:ext uri="{BB962C8B-B14F-4D97-AF65-F5344CB8AC3E}">
        <p14:creationId xmlns:p14="http://schemas.microsoft.com/office/powerpoint/2010/main" val="360898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40</a:t>
            </a:fld>
            <a:endParaRPr lang="en-US"/>
          </a:p>
        </p:txBody>
      </p:sp>
    </p:spTree>
    <p:extLst>
      <p:ext uri="{BB962C8B-B14F-4D97-AF65-F5344CB8AC3E}">
        <p14:creationId xmlns:p14="http://schemas.microsoft.com/office/powerpoint/2010/main" val="221668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14</a:t>
            </a:fld>
            <a:endParaRPr lang="en-US"/>
          </a:p>
        </p:txBody>
      </p:sp>
    </p:spTree>
    <p:extLst>
      <p:ext uri="{BB962C8B-B14F-4D97-AF65-F5344CB8AC3E}">
        <p14:creationId xmlns:p14="http://schemas.microsoft.com/office/powerpoint/2010/main" val="213564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41</a:t>
            </a:fld>
            <a:endParaRPr lang="en-US"/>
          </a:p>
        </p:txBody>
      </p:sp>
    </p:spTree>
    <p:extLst>
      <p:ext uri="{BB962C8B-B14F-4D97-AF65-F5344CB8AC3E}">
        <p14:creationId xmlns:p14="http://schemas.microsoft.com/office/powerpoint/2010/main" val="1949896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42</a:t>
            </a:fld>
            <a:endParaRPr lang="en-US"/>
          </a:p>
        </p:txBody>
      </p:sp>
    </p:spTree>
    <p:extLst>
      <p:ext uri="{BB962C8B-B14F-4D97-AF65-F5344CB8AC3E}">
        <p14:creationId xmlns:p14="http://schemas.microsoft.com/office/powerpoint/2010/main" val="2839227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43</a:t>
            </a:fld>
            <a:endParaRPr lang="en-US"/>
          </a:p>
        </p:txBody>
      </p:sp>
    </p:spTree>
    <p:extLst>
      <p:ext uri="{BB962C8B-B14F-4D97-AF65-F5344CB8AC3E}">
        <p14:creationId xmlns:p14="http://schemas.microsoft.com/office/powerpoint/2010/main" val="94523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44</a:t>
            </a:fld>
            <a:endParaRPr lang="en-US"/>
          </a:p>
        </p:txBody>
      </p:sp>
    </p:spTree>
    <p:extLst>
      <p:ext uri="{BB962C8B-B14F-4D97-AF65-F5344CB8AC3E}">
        <p14:creationId xmlns:p14="http://schemas.microsoft.com/office/powerpoint/2010/main" val="1167932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Try </a:t>
            </a:r>
          </a:p>
          <a:p>
            <a:r>
              <a:rPr lang="en-US" baseline="0" dirty="0" smtClean="0"/>
              <a:t>10, 10</a:t>
            </a:r>
          </a:p>
          <a:p>
            <a:r>
              <a:rPr lang="en-US" baseline="0" dirty="0" smtClean="0"/>
              <a:t>9.99, 9.99</a:t>
            </a:r>
          </a:p>
          <a:p>
            <a:r>
              <a:rPr lang="en-US" baseline="0" dirty="0" smtClean="0"/>
              <a:t>12, 12 </a:t>
            </a:r>
            <a:r>
              <a:rPr lang="en-US" baseline="0" dirty="0" smtClean="0">
                <a:sym typeface="Wingdings" panose="05000000000000000000" pitchFamily="2" charset="2"/>
              </a:rPr>
              <a:t> why doesn’t this work!?</a:t>
            </a:r>
          </a:p>
          <a:p>
            <a:r>
              <a:rPr lang="en-US" baseline="0" dirty="0" smtClean="0">
                <a:sym typeface="Wingdings" panose="05000000000000000000" pitchFamily="2" charset="2"/>
              </a:rPr>
              <a:t>2, 3</a:t>
            </a:r>
          </a:p>
          <a:p>
            <a:r>
              <a:rPr lang="en-US" baseline="0" dirty="0" smtClean="0">
                <a:sym typeface="Wingdings" panose="05000000000000000000" pitchFamily="2" charset="2"/>
              </a:rPr>
              <a:t>-1, 2000   add code to check for negative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45</a:t>
            </a:fld>
            <a:endParaRPr lang="en-US"/>
          </a:p>
        </p:txBody>
      </p:sp>
    </p:spTree>
    <p:extLst>
      <p:ext uri="{BB962C8B-B14F-4D97-AF65-F5344CB8AC3E}">
        <p14:creationId xmlns:p14="http://schemas.microsoft.com/office/powerpoint/2010/main" val="4107381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51</a:t>
            </a:fld>
            <a:endParaRPr lang="en-US"/>
          </a:p>
        </p:txBody>
      </p:sp>
    </p:spTree>
    <p:extLst>
      <p:ext uri="{BB962C8B-B14F-4D97-AF65-F5344CB8AC3E}">
        <p14:creationId xmlns:p14="http://schemas.microsoft.com/office/powerpoint/2010/main" val="955288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52</a:t>
            </a:fld>
            <a:endParaRPr lang="en-US"/>
          </a:p>
        </p:txBody>
      </p:sp>
    </p:spTree>
    <p:extLst>
      <p:ext uri="{BB962C8B-B14F-4D97-AF65-F5344CB8AC3E}">
        <p14:creationId xmlns:p14="http://schemas.microsoft.com/office/powerpoint/2010/main" val="354272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15</a:t>
            </a:fld>
            <a:endParaRPr lang="en-US"/>
          </a:p>
        </p:txBody>
      </p:sp>
    </p:spTree>
    <p:extLst>
      <p:ext uri="{BB962C8B-B14F-4D97-AF65-F5344CB8AC3E}">
        <p14:creationId xmlns:p14="http://schemas.microsoft.com/office/powerpoint/2010/main" val="154216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Every Arduino sketch must have a setup() and loop() </a:t>
            </a:r>
            <a:r>
              <a:rPr lang="en-US" sz="1200" u="sng" dirty="0" smtClean="0"/>
              <a:t>function</a:t>
            </a:r>
            <a:r>
              <a:rPr lang="en-US" sz="1200" dirty="0" smtClean="0"/>
              <a:t>.</a:t>
            </a:r>
          </a:p>
          <a:p>
            <a:r>
              <a:rPr lang="en-US" sz="1200" dirty="0" smtClean="0"/>
              <a:t>For those familiar to programming, this is somewhat annoying, but we can get around it.</a:t>
            </a:r>
          </a:p>
          <a:p>
            <a:r>
              <a:rPr lang="en-US" sz="1200" dirty="0" smtClean="0"/>
              <a:t>All code must go into some function.</a:t>
            </a:r>
          </a:p>
          <a:p>
            <a:r>
              <a:rPr lang="en-US" sz="1200" dirty="0" smtClean="0"/>
              <a:t>For now, we’ll write all our code inside setup() and loop().</a:t>
            </a:r>
          </a:p>
          <a:p>
            <a:r>
              <a:rPr lang="en-US" sz="1200" dirty="0" smtClean="0"/>
              <a:t>Notice that each function begins with the </a:t>
            </a:r>
            <a:r>
              <a:rPr lang="en-US" sz="1200" b="1" dirty="0" smtClean="0"/>
              <a:t>void</a:t>
            </a:r>
            <a:r>
              <a:rPr lang="en-US" sz="1200" dirty="0" smtClean="0"/>
              <a:t> keyword, and is bracketed at the beginning and end with curly braces: { }.</a:t>
            </a:r>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18</a:t>
            </a:fld>
            <a:endParaRPr lang="en-US"/>
          </a:p>
        </p:txBody>
      </p:sp>
    </p:spTree>
    <p:extLst>
      <p:ext uri="{BB962C8B-B14F-4D97-AF65-F5344CB8AC3E}">
        <p14:creationId xmlns:p14="http://schemas.microsoft.com/office/powerpoint/2010/main" val="375135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Comments are for the human reader’s benefit only.</a:t>
            </a:r>
            <a:endParaRPr lang="en-US" dirty="0" smtClean="0"/>
          </a:p>
          <a:p>
            <a:r>
              <a:rPr lang="en-US" dirty="0" smtClean="0"/>
              <a:t>Commenting is an excellent</a:t>
            </a:r>
            <a:r>
              <a:rPr lang="en-US" baseline="0" dirty="0" smtClean="0"/>
              <a:t> habit to form, but to save time, you may want to skip them here if you get behind.  </a:t>
            </a:r>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19</a:t>
            </a:fld>
            <a:endParaRPr lang="en-US"/>
          </a:p>
        </p:txBody>
      </p:sp>
    </p:spTree>
    <p:extLst>
      <p:ext uri="{BB962C8B-B14F-4D97-AF65-F5344CB8AC3E}">
        <p14:creationId xmlns:p14="http://schemas.microsoft.com/office/powerpoint/2010/main" val="323838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p:txBody>
      </p:sp>
      <p:sp>
        <p:nvSpPr>
          <p:cNvPr id="4" name="Slide Number Placeholder 3"/>
          <p:cNvSpPr>
            <a:spLocks noGrp="1"/>
          </p:cNvSpPr>
          <p:nvPr>
            <p:ph type="sldNum" sz="quarter" idx="10"/>
          </p:nvPr>
        </p:nvSpPr>
        <p:spPr/>
        <p:txBody>
          <a:bodyPr/>
          <a:lstStyle/>
          <a:p>
            <a:fld id="{096E57E6-7676-41A0-A08C-F647506FBEC3}" type="slidenum">
              <a:rPr lang="en-US" smtClean="0"/>
              <a:t>23</a:t>
            </a:fld>
            <a:endParaRPr lang="en-US"/>
          </a:p>
        </p:txBody>
      </p:sp>
    </p:spTree>
    <p:extLst>
      <p:ext uri="{BB962C8B-B14F-4D97-AF65-F5344CB8AC3E}">
        <p14:creationId xmlns:p14="http://schemas.microsoft.com/office/powerpoint/2010/main" val="180585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25</a:t>
            </a:fld>
            <a:endParaRPr lang="en-US"/>
          </a:p>
        </p:txBody>
      </p:sp>
    </p:spTree>
    <p:extLst>
      <p:ext uri="{BB962C8B-B14F-4D97-AF65-F5344CB8AC3E}">
        <p14:creationId xmlns:p14="http://schemas.microsoft.com/office/powerpoint/2010/main" val="2974942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26</a:t>
            </a:fld>
            <a:endParaRPr lang="en-US"/>
          </a:p>
        </p:txBody>
      </p:sp>
    </p:spTree>
    <p:extLst>
      <p:ext uri="{BB962C8B-B14F-4D97-AF65-F5344CB8AC3E}">
        <p14:creationId xmlns:p14="http://schemas.microsoft.com/office/powerpoint/2010/main" val="169808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Code is written on the desktop/laptop computer using an IDE, such as Arduino.  To appeal to the artist in each of us, Arduino calls computer programs “sketches”.</a:t>
            </a:r>
          </a:p>
          <a:p>
            <a:r>
              <a:rPr lang="en-US" sz="1200" dirty="0" smtClean="0"/>
              <a:t>The language can vary, but is often C-based.  (Arduino C, e.g.)</a:t>
            </a:r>
          </a:p>
          <a:p>
            <a:r>
              <a:rPr lang="en-US" sz="1200" dirty="0" smtClean="0"/>
              <a:t>The code is compiled by the computer (via the IDE).  Because the </a:t>
            </a:r>
            <a:r>
              <a:rPr lang="en-US" sz="1200" i="1" dirty="0" smtClean="0"/>
              <a:t>computer</a:t>
            </a:r>
            <a:r>
              <a:rPr lang="en-US" sz="1200" dirty="0" smtClean="0"/>
              <a:t> does the compiling, the robot brain can be small, fast, and inexpensive.</a:t>
            </a:r>
          </a:p>
          <a:p>
            <a:r>
              <a:rPr lang="en-US" sz="1200" dirty="0" smtClean="0"/>
              <a:t>The compiled (machine) code is downloaded to the microcontroller, usually via a USB programming cable. </a:t>
            </a:r>
          </a:p>
          <a:p>
            <a:r>
              <a:rPr lang="en-US" sz="1200" dirty="0" smtClean="0"/>
              <a:t>Once the code is on the microcontroller, it can be executed repeatedly – no computer is necessary.  </a:t>
            </a:r>
          </a:p>
          <a:p>
            <a:r>
              <a:rPr lang="en-US" sz="1200" dirty="0" smtClean="0"/>
              <a:t>The code remains in the </a:t>
            </a:r>
            <a:r>
              <a:rPr lang="en-US" sz="1200" dirty="0" err="1" smtClean="0"/>
              <a:t>EEPROM</a:t>
            </a:r>
            <a:r>
              <a:rPr lang="en-US" sz="1200" dirty="0" smtClean="0"/>
              <a:t> (memory) of the microcontroller forever.</a:t>
            </a:r>
          </a:p>
          <a:p>
            <a:r>
              <a:rPr lang="en-US" sz="1200" dirty="0" smtClean="0"/>
              <a:t>New code can be written and uploaded to the robot brain practically as many times as desired.  Old code is overwritten.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96E57E6-7676-41A0-A08C-F647506FBEC3}" type="slidenum">
              <a:rPr lang="en-US" smtClean="0"/>
              <a:t>27</a:t>
            </a:fld>
            <a:endParaRPr lang="en-US"/>
          </a:p>
        </p:txBody>
      </p:sp>
    </p:spTree>
    <p:extLst>
      <p:ext uri="{BB962C8B-B14F-4D97-AF65-F5344CB8AC3E}">
        <p14:creationId xmlns:p14="http://schemas.microsoft.com/office/powerpoint/2010/main" val="3491877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DCC2820-E396-4E15-9BF6-1E14C500A53C}" type="datetime1">
              <a:rPr lang="en-US" smtClean="0"/>
              <a:t>5/4/2018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73981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E674DF-321B-4EB8-B3C0-39AC3E431EB2}"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65688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772403-5B61-4DD1-B0CF-A87F58CD2EB5}"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277602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E60A7-2AEA-4AD0-8F1B-B766E69E24BD}"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683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1E7210-05F5-4AA3-B04B-2A441FA2B2C7}"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97120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9DA047C-F568-4786-BCB5-6F8A99F08295}" type="datetime1">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88425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4E102E6-F2AC-4EC5-9480-70F38960241C}" type="datetime1">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24515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EF056F-9F2F-4A27-8943-5AE744F64807}" type="datetime1">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664269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39A658-E37B-4EB7-8FD0-3F02F45B6F91}" type="datetime1">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39503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FC84E7-18A3-4F9F-A8B9-BD5BF43A7FA7}" type="datetime1">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00834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AA74DB-F7AF-425B-8C15-22E9156C796D}" type="datetime1">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359346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BFBF7B-142A-4187-98C2-7A251973A54D}"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4241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200FBF-DE95-4E30-9D2E-96B3A805BDC9}" type="datetime1">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65853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623026-A246-4F29-946D-07A4BFA31AFE}" type="datetime1">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30974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1D9D2-39AE-4084-B7FE-C68BC690B043}" type="datetime1">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72261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9B5E9F-4CA6-4A58-909C-FDB9EEBEA834}"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3502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C82DBE-5F81-4278-AF38-6421D3FE30E6}" type="datetime1">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98738-B369-4EC2-B00C-B62D0CC57A96}" type="slidenum">
              <a:rPr lang="en-US" smtClean="0"/>
              <a:t>‹#›</a:t>
            </a:fld>
            <a:endParaRPr lang="en-US"/>
          </a:p>
        </p:txBody>
      </p:sp>
    </p:spTree>
    <p:extLst>
      <p:ext uri="{BB962C8B-B14F-4D97-AF65-F5344CB8AC3E}">
        <p14:creationId xmlns:p14="http://schemas.microsoft.com/office/powerpoint/2010/main" val="149972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9C4379-1247-4EB6-9645-96795A9A0D96}" type="datetime1">
              <a:rPr lang="en-US" smtClean="0"/>
              <a:t>5/4/2018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698738-B369-4EC2-B00C-B62D0CC57A96}" type="slidenum">
              <a:rPr lang="en-US" smtClean="0"/>
              <a:t>‹#›</a:t>
            </a:fld>
            <a:endParaRPr lang="en-US"/>
          </a:p>
        </p:txBody>
      </p:sp>
    </p:spTree>
    <p:extLst>
      <p:ext uri="{BB962C8B-B14F-4D97-AF65-F5344CB8AC3E}">
        <p14:creationId xmlns:p14="http://schemas.microsoft.com/office/powerpoint/2010/main" val="29993592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crduino.com/workshop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crduino.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crduino.com/worksho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crduino.com/workshop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crduino.com/workshop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crduino.com/workshop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urveymonkey.com/analyze/3_2BO2af4D8Y5i8t_2F0YcgwYGtRm_2FRkFde_2Fyl1n8wSpo1M_3D"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surveymonkey.com/r/9Z6FNS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Robotics Teacher Training Workshop</a:t>
            </a:r>
            <a:endParaRPr lang="en-US" dirty="0"/>
          </a:p>
        </p:txBody>
      </p:sp>
      <p:sp>
        <p:nvSpPr>
          <p:cNvPr id="3" name="Subtitle 2"/>
          <p:cNvSpPr>
            <a:spLocks noGrp="1"/>
          </p:cNvSpPr>
          <p:nvPr>
            <p:ph type="subTitle" idx="1"/>
          </p:nvPr>
        </p:nvSpPr>
        <p:spPr/>
        <p:txBody>
          <a:bodyPr>
            <a:normAutofit/>
          </a:bodyPr>
          <a:lstStyle/>
          <a:p>
            <a:r>
              <a:rPr lang="en-US" sz="3200" dirty="0" smtClean="0"/>
              <a:t>George School</a:t>
            </a:r>
          </a:p>
          <a:p>
            <a:r>
              <a:rPr lang="en-US" sz="3200" dirty="0" smtClean="0"/>
              <a:t>May 4-5, 2018</a:t>
            </a:r>
          </a:p>
        </p:txBody>
      </p:sp>
      <p:sp>
        <p:nvSpPr>
          <p:cNvPr id="4" name="Slide Number Placeholder 3"/>
          <p:cNvSpPr>
            <a:spLocks noGrp="1"/>
          </p:cNvSpPr>
          <p:nvPr>
            <p:ph type="sldNum" sz="quarter" idx="12"/>
          </p:nvPr>
        </p:nvSpPr>
        <p:spPr/>
        <p:txBody>
          <a:bodyPr/>
          <a:lstStyle/>
          <a:p>
            <a:fld id="{B9698738-B369-4EC2-B00C-B62D0CC57A96}" type="slidenum">
              <a:rPr lang="en-US" smtClean="0"/>
              <a:t>1</a:t>
            </a:fld>
            <a:endParaRPr lang="en-US"/>
          </a:p>
        </p:txBody>
      </p:sp>
    </p:spTree>
    <p:extLst>
      <p:ext uri="{BB962C8B-B14F-4D97-AF65-F5344CB8AC3E}">
        <p14:creationId xmlns:p14="http://schemas.microsoft.com/office/powerpoint/2010/main" val="58654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227171" cy="1206195"/>
          </a:xfrm>
        </p:spPr>
        <p:txBody>
          <a:bodyPr>
            <a:normAutofit/>
          </a:bodyPr>
          <a:lstStyle/>
          <a:p>
            <a:r>
              <a:rPr lang="en-US" dirty="0" smtClean="0"/>
              <a:t>Physical Computing: Sensors</a:t>
            </a:r>
            <a:endParaRPr lang="en-US" dirty="0"/>
          </a:p>
        </p:txBody>
      </p:sp>
      <p:sp>
        <p:nvSpPr>
          <p:cNvPr id="3" name="Content Placeholder 2"/>
          <p:cNvSpPr>
            <a:spLocks noGrp="1"/>
          </p:cNvSpPr>
          <p:nvPr>
            <p:ph idx="1"/>
          </p:nvPr>
        </p:nvSpPr>
        <p:spPr>
          <a:xfrm>
            <a:off x="1141413" y="1031098"/>
            <a:ext cx="10568366" cy="5651805"/>
          </a:xfrm>
        </p:spPr>
        <p:txBody>
          <a:bodyPr>
            <a:noAutofit/>
          </a:bodyPr>
          <a:lstStyle/>
          <a:p>
            <a:r>
              <a:rPr lang="en-US" sz="3000" dirty="0" smtClean="0"/>
              <a:t>Physical computing is also about gathering information from sensors and other input devices such as keyboards, buttons, and switches.  What we can sense today is incredible: temperature, light, force, flexion, </a:t>
            </a:r>
            <a:r>
              <a:rPr lang="en-US" sz="3000" dirty="0"/>
              <a:t>range (distance), </a:t>
            </a:r>
            <a:r>
              <a:rPr lang="en-US" sz="3000" dirty="0" smtClean="0"/>
              <a:t>rotation, acceleration, magnetic field, voltage, current, moisture, fire, CO, pH, turbidity, conductivity, GPS, infrared, UV, muscle contraction, vision, … the list goes on and on and on.</a:t>
            </a:r>
          </a:p>
          <a:p>
            <a:r>
              <a:rPr lang="en-US" sz="3000" dirty="0" smtClean="0"/>
              <a:t>Sensors are typically inexpensive and often come ready to plug in.  However, it is fun to build your own, too!</a:t>
            </a:r>
          </a:p>
        </p:txBody>
      </p:sp>
      <p:sp>
        <p:nvSpPr>
          <p:cNvPr id="4" name="Slide Number Placeholder 3"/>
          <p:cNvSpPr>
            <a:spLocks noGrp="1"/>
          </p:cNvSpPr>
          <p:nvPr>
            <p:ph type="sldNum" sz="quarter" idx="12"/>
          </p:nvPr>
        </p:nvSpPr>
        <p:spPr/>
        <p:txBody>
          <a:bodyPr/>
          <a:lstStyle/>
          <a:p>
            <a:fld id="{B9698738-B369-4EC2-B00C-B62D0CC57A96}" type="slidenum">
              <a:rPr lang="en-US" smtClean="0"/>
              <a:t>10</a:t>
            </a:fld>
            <a:endParaRPr lang="en-US"/>
          </a:p>
        </p:txBody>
      </p:sp>
    </p:spTree>
    <p:extLst>
      <p:ext uri="{BB962C8B-B14F-4D97-AF65-F5344CB8AC3E}">
        <p14:creationId xmlns:p14="http://schemas.microsoft.com/office/powerpoint/2010/main" val="18397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086593"/>
          </a:xfrm>
        </p:spPr>
        <p:txBody>
          <a:bodyPr/>
          <a:lstStyle/>
          <a:p>
            <a:r>
              <a:rPr lang="en-US" dirty="0" smtClean="0"/>
              <a:t>Code Tutorial #1 Overview: The Basics</a:t>
            </a:r>
            <a:endParaRPr lang="en-US" dirty="0"/>
          </a:p>
        </p:txBody>
      </p:sp>
      <p:sp>
        <p:nvSpPr>
          <p:cNvPr id="3" name="Content Placeholder 2"/>
          <p:cNvSpPr>
            <a:spLocks noGrp="1"/>
          </p:cNvSpPr>
          <p:nvPr>
            <p:ph idx="1"/>
          </p:nvPr>
        </p:nvSpPr>
        <p:spPr>
          <a:xfrm>
            <a:off x="1141412" y="914401"/>
            <a:ext cx="9905999" cy="5739318"/>
          </a:xfrm>
        </p:spPr>
        <p:txBody>
          <a:bodyPr>
            <a:normAutofit lnSpcReduction="10000"/>
          </a:bodyPr>
          <a:lstStyle/>
          <a:p>
            <a:r>
              <a:rPr lang="en-US" sz="2800" dirty="0" smtClean="0">
                <a:solidFill>
                  <a:srgbClr val="FFFF00"/>
                </a:solidFill>
              </a:rPr>
              <a:t>Hello World</a:t>
            </a:r>
          </a:p>
          <a:p>
            <a:pPr lvl="1"/>
            <a:r>
              <a:rPr lang="en-US" sz="2400" dirty="0" smtClean="0"/>
              <a:t>The obligatory first program!</a:t>
            </a:r>
          </a:p>
          <a:p>
            <a:pPr lvl="1"/>
            <a:r>
              <a:rPr lang="en-US" sz="2400" dirty="0" smtClean="0"/>
              <a:t>Often the hardest to write.  Be patient, please…</a:t>
            </a:r>
          </a:p>
          <a:p>
            <a:r>
              <a:rPr lang="en-US" sz="2800" dirty="0" smtClean="0">
                <a:solidFill>
                  <a:srgbClr val="FFFF00"/>
                </a:solidFill>
              </a:rPr>
              <a:t>Math and Variables</a:t>
            </a:r>
          </a:p>
          <a:p>
            <a:pPr lvl="1"/>
            <a:r>
              <a:rPr lang="en-US" sz="2400" dirty="0" smtClean="0"/>
              <a:t>The new ARM architecture has wicked-fast math processors.  Let’s see a little of that now.</a:t>
            </a:r>
          </a:p>
          <a:p>
            <a:r>
              <a:rPr lang="en-US" sz="2800" dirty="0" smtClean="0">
                <a:solidFill>
                  <a:srgbClr val="FFFF00"/>
                </a:solidFill>
              </a:rPr>
              <a:t>Using Modules</a:t>
            </a:r>
          </a:p>
          <a:p>
            <a:pPr lvl="1"/>
            <a:r>
              <a:rPr lang="en-US" sz="2400" dirty="0" smtClean="0"/>
              <a:t>Sort-of like a library, but easier.</a:t>
            </a:r>
          </a:p>
          <a:p>
            <a:pPr lvl="1"/>
            <a:r>
              <a:rPr lang="en-US" sz="2400" dirty="0" smtClean="0"/>
              <a:t>A great way to make your big applications more mod</a:t>
            </a:r>
          </a:p>
          <a:p>
            <a:r>
              <a:rPr lang="en-US" sz="2800" dirty="0" smtClean="0">
                <a:solidFill>
                  <a:srgbClr val="FFFF00"/>
                </a:solidFill>
              </a:rPr>
              <a:t>Computer Logic</a:t>
            </a:r>
            <a:endParaRPr lang="en-US" sz="2800" dirty="0">
              <a:solidFill>
                <a:srgbClr val="FFFF00"/>
              </a:solidFill>
            </a:endParaRPr>
          </a:p>
          <a:p>
            <a:pPr lvl="1"/>
            <a:r>
              <a:rPr lang="en-US" sz="2400" dirty="0" smtClean="0"/>
              <a:t>The powerful </a:t>
            </a:r>
            <a:r>
              <a:rPr lang="en-US" sz="2400" b="1" dirty="0" smtClean="0">
                <a:latin typeface="Courier New" panose="02070309020205020404" pitchFamily="49" charset="0"/>
                <a:cs typeface="Courier New" panose="02070309020205020404" pitchFamily="49" charset="0"/>
              </a:rPr>
              <a:t>if-then</a:t>
            </a:r>
            <a:r>
              <a:rPr lang="en-US" sz="2400" dirty="0" smtClean="0"/>
              <a:t> command!</a:t>
            </a:r>
            <a:endParaRPr lang="en-US" sz="2400" dirty="0"/>
          </a:p>
        </p:txBody>
      </p:sp>
      <p:sp>
        <p:nvSpPr>
          <p:cNvPr id="4" name="Slide Number Placeholder 3"/>
          <p:cNvSpPr>
            <a:spLocks noGrp="1"/>
          </p:cNvSpPr>
          <p:nvPr>
            <p:ph type="sldNum" sz="quarter" idx="12"/>
          </p:nvPr>
        </p:nvSpPr>
        <p:spPr/>
        <p:txBody>
          <a:bodyPr/>
          <a:lstStyle/>
          <a:p>
            <a:fld id="{B9698738-B369-4EC2-B00C-B62D0CC57A96}" type="slidenum">
              <a:rPr lang="en-US" smtClean="0"/>
              <a:t>11</a:t>
            </a:fld>
            <a:endParaRPr lang="en-US"/>
          </a:p>
        </p:txBody>
      </p:sp>
    </p:spTree>
    <p:extLst>
      <p:ext uri="{BB962C8B-B14F-4D97-AF65-F5344CB8AC3E}">
        <p14:creationId xmlns:p14="http://schemas.microsoft.com/office/powerpoint/2010/main" val="314449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a:t>Coding </a:t>
            </a:r>
            <a:r>
              <a:rPr lang="en-US" dirty="0" smtClean="0"/>
              <a:t>Process for the Embedded Controller</a:t>
            </a:r>
            <a:endParaRPr lang="en-US" dirty="0"/>
          </a:p>
        </p:txBody>
      </p:sp>
      <p:sp>
        <p:nvSpPr>
          <p:cNvPr id="3" name="Content Placeholder 2"/>
          <p:cNvSpPr>
            <a:spLocks noGrp="1"/>
          </p:cNvSpPr>
          <p:nvPr>
            <p:ph idx="1"/>
          </p:nvPr>
        </p:nvSpPr>
        <p:spPr>
          <a:xfrm>
            <a:off x="1102504" y="1478570"/>
            <a:ext cx="10077046" cy="4533124"/>
          </a:xfrm>
        </p:spPr>
        <p:txBody>
          <a:bodyPr>
            <a:noAutofit/>
          </a:bodyPr>
          <a:lstStyle/>
          <a:p>
            <a:r>
              <a:rPr lang="en-US" sz="3000" dirty="0" smtClean="0"/>
              <a:t>Code is written on the desktop/laptop computer using an IDE, such as Arduino.  To appeal to the artist in each of us, Arduino calls computer programs “sketches”.</a:t>
            </a:r>
          </a:p>
          <a:p>
            <a:r>
              <a:rPr lang="en-US" sz="3000" dirty="0" smtClean="0"/>
              <a:t>The language can vary, but is often C-based.  (Arduino C, e.g.)</a:t>
            </a:r>
          </a:p>
          <a:p>
            <a:r>
              <a:rPr lang="en-US" sz="3000" dirty="0" smtClean="0"/>
              <a:t>The code is compiled by the computer (via the IDE).  Because the </a:t>
            </a:r>
            <a:r>
              <a:rPr lang="en-US" sz="3000" i="1" dirty="0" smtClean="0"/>
              <a:t>computer</a:t>
            </a:r>
            <a:r>
              <a:rPr lang="en-US" sz="3000" dirty="0" smtClean="0"/>
              <a:t> does the compiling, the robot brain can be small, fast, and inexpensive.</a:t>
            </a:r>
          </a:p>
        </p:txBody>
      </p:sp>
      <p:sp>
        <p:nvSpPr>
          <p:cNvPr id="4" name="Slide Number Placeholder 3"/>
          <p:cNvSpPr>
            <a:spLocks noGrp="1"/>
          </p:cNvSpPr>
          <p:nvPr>
            <p:ph type="sldNum" sz="quarter" idx="12"/>
          </p:nvPr>
        </p:nvSpPr>
        <p:spPr/>
        <p:txBody>
          <a:bodyPr/>
          <a:lstStyle/>
          <a:p>
            <a:fld id="{B9698738-B369-4EC2-B00C-B62D0CC57A96}" type="slidenum">
              <a:rPr lang="en-US" smtClean="0"/>
              <a:t>12</a:t>
            </a:fld>
            <a:endParaRPr lang="en-US"/>
          </a:p>
        </p:txBody>
      </p:sp>
    </p:spTree>
    <p:extLst>
      <p:ext uri="{BB962C8B-B14F-4D97-AF65-F5344CB8AC3E}">
        <p14:creationId xmlns:p14="http://schemas.microsoft.com/office/powerpoint/2010/main" val="138825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Set up The Arduino IDE and Robot</a:t>
            </a:r>
            <a:endParaRPr lang="en-US" dirty="0">
              <a:solidFill>
                <a:srgbClr val="FFFF00"/>
              </a:solidFill>
            </a:endParaRPr>
          </a:p>
        </p:txBody>
      </p:sp>
      <p:sp>
        <p:nvSpPr>
          <p:cNvPr id="3" name="Content Placeholder 2"/>
          <p:cNvSpPr>
            <a:spLocks noGrp="1"/>
          </p:cNvSpPr>
          <p:nvPr>
            <p:ph idx="1"/>
          </p:nvPr>
        </p:nvSpPr>
        <p:spPr>
          <a:xfrm>
            <a:off x="1141411" y="976520"/>
            <a:ext cx="9905999" cy="5627479"/>
          </a:xfrm>
        </p:spPr>
        <p:txBody>
          <a:bodyPr>
            <a:noAutofit/>
          </a:bodyPr>
          <a:lstStyle/>
          <a:p>
            <a:pPr marL="0" indent="0">
              <a:buNone/>
            </a:pPr>
            <a:r>
              <a:rPr lang="en-US" sz="3000" dirty="0" smtClean="0"/>
              <a:t>You wanted a coding tutorial, so let’s jump right in!  (See Chapters 1&amp; 2 in Vol 1 of the textbook.)</a:t>
            </a:r>
          </a:p>
          <a:p>
            <a:r>
              <a:rPr lang="en-US" sz="3000" dirty="0" smtClean="0"/>
              <a:t>Connect your OneBot to your laptop via the USB Programming Cable.  Allow the handshake to happen.</a:t>
            </a:r>
          </a:p>
          <a:p>
            <a:r>
              <a:rPr lang="en-US" sz="3000" dirty="0" smtClean="0"/>
              <a:t>Open Arduino IDE</a:t>
            </a:r>
          </a:p>
          <a:p>
            <a:r>
              <a:rPr lang="en-US" sz="3000" dirty="0" smtClean="0"/>
              <a:t>File </a:t>
            </a:r>
            <a:r>
              <a:rPr lang="en-US" sz="3000" dirty="0"/>
              <a:t>&gt;&gt; </a:t>
            </a:r>
            <a:r>
              <a:rPr lang="en-US" sz="3000" dirty="0" smtClean="0"/>
              <a:t>Preferences</a:t>
            </a:r>
            <a:endParaRPr lang="en-US" sz="3000" dirty="0"/>
          </a:p>
          <a:p>
            <a:pPr lvl="1"/>
            <a:r>
              <a:rPr lang="en-US" sz="2600" dirty="0"/>
              <a:t>Change font size to preferred size</a:t>
            </a:r>
          </a:p>
          <a:p>
            <a:pPr lvl="1"/>
            <a:r>
              <a:rPr lang="en-US" sz="2600" dirty="0"/>
              <a:t>Check “Display line numbers”</a:t>
            </a:r>
          </a:p>
          <a:p>
            <a:r>
              <a:rPr lang="en-US" sz="3000" dirty="0" smtClean="0"/>
              <a:t>Locate </a:t>
            </a:r>
            <a:r>
              <a:rPr lang="en-US" sz="3000" dirty="0"/>
              <a:t>the code window, and make it big</a:t>
            </a:r>
            <a:r>
              <a:rPr lang="en-US" sz="3000" dirty="0" smtClean="0"/>
              <a:t>.</a:t>
            </a:r>
            <a:endParaRPr lang="en-US" sz="3000" dirty="0"/>
          </a:p>
        </p:txBody>
      </p:sp>
      <p:sp>
        <p:nvSpPr>
          <p:cNvPr id="4" name="Slide Number Placeholder 3"/>
          <p:cNvSpPr>
            <a:spLocks noGrp="1"/>
          </p:cNvSpPr>
          <p:nvPr>
            <p:ph type="sldNum" sz="quarter" idx="12"/>
          </p:nvPr>
        </p:nvSpPr>
        <p:spPr>
          <a:xfrm>
            <a:off x="11306835" y="6013686"/>
            <a:ext cx="771089" cy="365125"/>
          </a:xfrm>
        </p:spPr>
        <p:txBody>
          <a:bodyPr/>
          <a:lstStyle/>
          <a:p>
            <a:fld id="{B9698738-B369-4EC2-B00C-B62D0CC57A96}" type="slidenum">
              <a:rPr lang="en-US" smtClean="0"/>
              <a:t>13</a:t>
            </a:fld>
            <a:endParaRPr lang="en-US"/>
          </a:p>
        </p:txBody>
      </p:sp>
      <p:pic>
        <p:nvPicPr>
          <p:cNvPr id="5" name="Picture 4"/>
          <p:cNvPicPr>
            <a:picLocks noChangeAspect="1"/>
          </p:cNvPicPr>
          <p:nvPr/>
        </p:nvPicPr>
        <p:blipFill rotWithShape="1">
          <a:blip r:embed="rId3"/>
          <a:srcRect b="25191"/>
          <a:stretch/>
        </p:blipFill>
        <p:spPr>
          <a:xfrm>
            <a:off x="7134893" y="3277891"/>
            <a:ext cx="4557486" cy="2735795"/>
          </a:xfrm>
          <a:prstGeom prst="rect">
            <a:avLst/>
          </a:prstGeom>
        </p:spPr>
      </p:pic>
    </p:spTree>
    <p:extLst>
      <p:ext uri="{BB962C8B-B14F-4D97-AF65-F5344CB8AC3E}">
        <p14:creationId xmlns:p14="http://schemas.microsoft.com/office/powerpoint/2010/main" val="32161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Set up The Arduino IDE and Robot</a:t>
            </a:r>
            <a:endParaRPr lang="en-US" dirty="0">
              <a:solidFill>
                <a:srgbClr val="FFFF00"/>
              </a:solidFill>
            </a:endParaRPr>
          </a:p>
        </p:txBody>
      </p:sp>
      <p:sp>
        <p:nvSpPr>
          <p:cNvPr id="3" name="Content Placeholder 2"/>
          <p:cNvSpPr>
            <a:spLocks noGrp="1"/>
          </p:cNvSpPr>
          <p:nvPr>
            <p:ph idx="1"/>
          </p:nvPr>
        </p:nvSpPr>
        <p:spPr>
          <a:xfrm>
            <a:off x="1141411" y="976520"/>
            <a:ext cx="9905999" cy="5627479"/>
          </a:xfrm>
        </p:spPr>
        <p:txBody>
          <a:bodyPr>
            <a:noAutofit/>
          </a:bodyPr>
          <a:lstStyle/>
          <a:p>
            <a:pPr marL="0" indent="0">
              <a:buNone/>
            </a:pPr>
            <a:r>
              <a:rPr lang="en-US" sz="3000" dirty="0" smtClean="0"/>
              <a:t>Verify that the computer recognizes the Teensy 3.2 Microcontroller:</a:t>
            </a:r>
          </a:p>
          <a:p>
            <a:pPr marL="465138" indent="-349250"/>
            <a:r>
              <a:rPr lang="en-US" sz="3000" b="1" dirty="0" smtClean="0"/>
              <a:t>Tools &gt;&gt; Board &gt;&gt; Teensy 3.2/3.1</a:t>
            </a:r>
          </a:p>
          <a:p>
            <a:pPr marL="465138" indent="-349250"/>
            <a:r>
              <a:rPr lang="en-US" sz="3000" b="1" dirty="0" smtClean="0"/>
              <a:t>Tools &gt;&gt; Port &gt;&gt; COM x (Teensy)</a:t>
            </a:r>
          </a:p>
          <a:p>
            <a:pPr marL="465138" indent="-349250"/>
            <a:r>
              <a:rPr lang="en-US" sz="3000" b="1" dirty="0" smtClean="0"/>
              <a:t>Tools &gt;&gt; USB Type &gt;&gt; Serial</a:t>
            </a:r>
          </a:p>
          <a:p>
            <a:endParaRPr lang="en-US" sz="3000" b="1" dirty="0"/>
          </a:p>
          <a:p>
            <a:pPr marL="0" indent="0">
              <a:buNone/>
            </a:pPr>
            <a:r>
              <a:rPr lang="en-US" sz="3000" u="sng" dirty="0" smtClean="0"/>
              <a:t>If you do not see these settings, let us know now!</a:t>
            </a:r>
            <a:endParaRPr lang="en-US" sz="3000" u="sng" dirty="0"/>
          </a:p>
        </p:txBody>
      </p:sp>
      <p:sp>
        <p:nvSpPr>
          <p:cNvPr id="4" name="Slide Number Placeholder 3"/>
          <p:cNvSpPr>
            <a:spLocks noGrp="1"/>
          </p:cNvSpPr>
          <p:nvPr>
            <p:ph type="sldNum" sz="quarter" idx="12"/>
          </p:nvPr>
        </p:nvSpPr>
        <p:spPr/>
        <p:txBody>
          <a:bodyPr/>
          <a:lstStyle/>
          <a:p>
            <a:fld id="{B9698738-B369-4EC2-B00C-B62D0CC57A96}" type="slidenum">
              <a:rPr lang="en-US" smtClean="0"/>
              <a:t>14</a:t>
            </a:fld>
            <a:endParaRPr lang="en-US"/>
          </a:p>
        </p:txBody>
      </p:sp>
    </p:spTree>
    <p:extLst>
      <p:ext uri="{BB962C8B-B14F-4D97-AF65-F5344CB8AC3E}">
        <p14:creationId xmlns:p14="http://schemas.microsoft.com/office/powerpoint/2010/main" val="355749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Hello World</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setup()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setup code here, to run once:</a:t>
            </a: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a:t>
            </a: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15</a:t>
            </a:fld>
            <a:endParaRPr lang="en-US" dirty="0"/>
          </a:p>
        </p:txBody>
      </p:sp>
    </p:spTree>
    <p:extLst>
      <p:ext uri="{BB962C8B-B14F-4D97-AF65-F5344CB8AC3E}">
        <p14:creationId xmlns:p14="http://schemas.microsoft.com/office/powerpoint/2010/main" val="98331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Save the file</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dirty="0" smtClean="0"/>
              <a:t>File &gt;&gt; Save</a:t>
            </a:r>
          </a:p>
          <a:p>
            <a:r>
              <a:rPr lang="en-US" sz="3000" dirty="0" smtClean="0"/>
              <a:t>Save the file as “hello”</a:t>
            </a:r>
          </a:p>
          <a:p>
            <a:r>
              <a:rPr lang="en-US" sz="3000" dirty="0" smtClean="0"/>
              <a:t>Save it to the </a:t>
            </a:r>
            <a:r>
              <a:rPr lang="en-US" sz="3000" b="1" dirty="0" smtClean="0"/>
              <a:t>Robotics Workshop</a:t>
            </a:r>
            <a:r>
              <a:rPr lang="en-US" sz="3000" dirty="0" smtClean="0"/>
              <a:t> folder on the desktop.</a:t>
            </a:r>
          </a:p>
          <a:p>
            <a:r>
              <a:rPr lang="en-US" sz="3000" dirty="0" smtClean="0"/>
              <a:t>It will automatically add the file to a folder.</a:t>
            </a:r>
          </a:p>
          <a:p>
            <a:r>
              <a:rPr lang="en-US" sz="3000" dirty="0" smtClean="0"/>
              <a:t>Look for the “</a:t>
            </a:r>
            <a:r>
              <a:rPr lang="en-US" sz="3000" dirty="0" err="1" smtClean="0"/>
              <a:t>hello.ino</a:t>
            </a:r>
            <a:r>
              <a:rPr lang="en-US" sz="3000" dirty="0" smtClean="0"/>
              <a:t>” file in the desktop folder.</a:t>
            </a:r>
          </a:p>
          <a:p>
            <a:endParaRPr lang="en-US" sz="3000" dirty="0"/>
          </a:p>
        </p:txBody>
      </p:sp>
      <p:sp>
        <p:nvSpPr>
          <p:cNvPr id="4" name="Slide Number Placeholder 3"/>
          <p:cNvSpPr>
            <a:spLocks noGrp="1"/>
          </p:cNvSpPr>
          <p:nvPr>
            <p:ph type="sldNum" sz="quarter" idx="12"/>
          </p:nvPr>
        </p:nvSpPr>
        <p:spPr>
          <a:xfrm>
            <a:off x="10591195" y="6361889"/>
            <a:ext cx="771089" cy="365125"/>
          </a:xfrm>
        </p:spPr>
        <p:txBody>
          <a:bodyPr/>
          <a:lstStyle/>
          <a:p>
            <a:fld id="{B9698738-B369-4EC2-B00C-B62D0CC57A96}" type="slidenum">
              <a:rPr lang="en-US" smtClean="0"/>
              <a:t>16</a:t>
            </a:fld>
            <a:endParaRPr lang="en-US"/>
          </a:p>
        </p:txBody>
      </p:sp>
    </p:spTree>
    <p:extLst>
      <p:ext uri="{BB962C8B-B14F-4D97-AF65-F5344CB8AC3E}">
        <p14:creationId xmlns:p14="http://schemas.microsoft.com/office/powerpoint/2010/main" val="134476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The Setup() and Loop() functions</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dirty="0" smtClean="0"/>
              <a:t>Every Arduino sketch must have a setup() and loop() </a:t>
            </a:r>
            <a:r>
              <a:rPr lang="en-US" sz="3000" u="sng" dirty="0" smtClean="0"/>
              <a:t>function</a:t>
            </a:r>
            <a:r>
              <a:rPr lang="en-US" sz="3000" dirty="0" smtClean="0"/>
              <a:t>.</a:t>
            </a:r>
          </a:p>
          <a:p>
            <a:r>
              <a:rPr lang="en-US" sz="3000" dirty="0" smtClean="0"/>
              <a:t>For those familiar to programming, this is somewhat annoying, but we can get around it.</a:t>
            </a:r>
          </a:p>
          <a:p>
            <a:r>
              <a:rPr lang="en-US" sz="3000" dirty="0" smtClean="0"/>
              <a:t>All code must go into some function.</a:t>
            </a:r>
          </a:p>
          <a:p>
            <a:r>
              <a:rPr lang="en-US" sz="3000" dirty="0" smtClean="0"/>
              <a:t>For now, we’ll write all our code inside setup() and loop().</a:t>
            </a:r>
          </a:p>
          <a:p>
            <a:r>
              <a:rPr lang="en-US" sz="3000" dirty="0" smtClean="0"/>
              <a:t>Notice that each function begins with the </a:t>
            </a:r>
            <a:r>
              <a:rPr lang="en-US" sz="3000" b="1" dirty="0" smtClean="0"/>
              <a:t>void</a:t>
            </a:r>
            <a:r>
              <a:rPr lang="en-US" sz="3000" dirty="0" smtClean="0"/>
              <a:t> keyword, and is bracketed at the beginning and end with curly braces: { }.</a:t>
            </a:r>
            <a:endParaRPr lang="en-US" sz="3000" dirty="0"/>
          </a:p>
        </p:txBody>
      </p:sp>
      <p:sp>
        <p:nvSpPr>
          <p:cNvPr id="4" name="Slide Number Placeholder 3"/>
          <p:cNvSpPr>
            <a:spLocks noGrp="1"/>
          </p:cNvSpPr>
          <p:nvPr>
            <p:ph type="sldNum" sz="quarter" idx="12"/>
          </p:nvPr>
        </p:nvSpPr>
        <p:spPr>
          <a:xfrm>
            <a:off x="10591195" y="6361889"/>
            <a:ext cx="771089" cy="365125"/>
          </a:xfrm>
        </p:spPr>
        <p:txBody>
          <a:bodyPr/>
          <a:lstStyle/>
          <a:p>
            <a:fld id="{B9698738-B369-4EC2-B00C-B62D0CC57A96}" type="slidenum">
              <a:rPr lang="en-US" smtClean="0"/>
              <a:t>17</a:t>
            </a:fld>
            <a:endParaRPr lang="en-US"/>
          </a:p>
        </p:txBody>
      </p:sp>
    </p:spTree>
    <p:extLst>
      <p:ext uri="{BB962C8B-B14F-4D97-AF65-F5344CB8AC3E}">
        <p14:creationId xmlns:p14="http://schemas.microsoft.com/office/powerpoint/2010/main" val="382120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Hello World</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setup()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setup code here, to run once: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Serial.begin</a:t>
            </a:r>
            <a:r>
              <a:rPr lang="en-US" b="1" dirty="0">
                <a:latin typeface="Courier New" panose="02070309020205020404" pitchFamily="49" charset="0"/>
                <a:cs typeface="Courier New" panose="02070309020205020404" pitchFamily="49" charset="0"/>
              </a:rPr>
              <a:t>(9600</a:t>
            </a:r>
            <a:r>
              <a:rPr lang="en-US" b="1"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a:t>
            </a:r>
            <a:r>
              <a:rPr lang="en-US" b="1" dirty="0">
                <a:latin typeface="Courier New" panose="02070309020205020404" pitchFamily="49" charset="0"/>
                <a:cs typeface="Courier New" panose="02070309020205020404" pitchFamily="49" charset="0"/>
              </a:rPr>
              <a:t>("Hello</a:t>
            </a:r>
            <a:r>
              <a:rPr lang="en-US" b="1" dirty="0" smtClean="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delay(500</a:t>
            </a:r>
            <a:r>
              <a:rPr lang="en-US" b="1" dirty="0" smtClean="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18</a:t>
            </a:fld>
            <a:endParaRPr lang="en-US" dirty="0"/>
          </a:p>
        </p:txBody>
      </p:sp>
    </p:spTree>
    <p:extLst>
      <p:ext uri="{BB962C8B-B14F-4D97-AF65-F5344CB8AC3E}">
        <p14:creationId xmlns:p14="http://schemas.microsoft.com/office/powerpoint/2010/main" val="357581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Hello World</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hello.ino</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by </a:t>
            </a:r>
            <a:r>
              <a:rPr lang="en-US" dirty="0" err="1">
                <a:latin typeface="Courier New" panose="02070309020205020404" pitchFamily="49" charset="0"/>
                <a:cs typeface="Courier New" panose="02070309020205020404" pitchFamily="49" charset="0"/>
              </a:rPr>
              <a:t>c.d.odom</a:t>
            </a:r>
            <a:r>
              <a:rPr lang="en-US" dirty="0">
                <a:latin typeface="Courier New" panose="02070309020205020404" pitchFamily="49" charset="0"/>
                <a:cs typeface="Courier New" panose="02070309020205020404" pitchFamily="49" charset="0"/>
              </a:rPr>
              <a:t> on 5.4.18</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setup()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setup code here, to run once: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Serial.begin</a:t>
            </a:r>
            <a:r>
              <a:rPr lang="en-US" b="1" dirty="0">
                <a:latin typeface="Courier New" panose="02070309020205020404" pitchFamily="49" charset="0"/>
                <a:cs typeface="Courier New" panose="02070309020205020404" pitchFamily="49" charset="0"/>
              </a:rPr>
              <a:t>(9600);</a:t>
            </a:r>
            <a:r>
              <a:rPr lang="en-US" dirty="0">
                <a:latin typeface="Courier New" panose="02070309020205020404" pitchFamily="49" charset="0"/>
                <a:cs typeface="Courier New" panose="02070309020205020404" pitchFamily="49" charset="0"/>
              </a:rPr>
              <a:t>  // set </a:t>
            </a:r>
            <a:r>
              <a:rPr lang="en-US" dirty="0" smtClean="0">
                <a:latin typeface="Courier New" panose="02070309020205020404" pitchFamily="49" charset="0"/>
                <a:cs typeface="Courier New" panose="02070309020205020404" pitchFamily="49" charset="0"/>
              </a:rPr>
              <a:t>baud </a:t>
            </a:r>
            <a:r>
              <a:rPr lang="en-US" dirty="0">
                <a:latin typeface="Courier New" panose="02070309020205020404" pitchFamily="49" charset="0"/>
                <a:cs typeface="Courier New" panose="02070309020205020404" pitchFamily="49" charset="0"/>
              </a:rPr>
              <a:t>rate for </a:t>
            </a:r>
            <a:r>
              <a:rPr lang="en-US" dirty="0" smtClean="0">
                <a:latin typeface="Courier New" panose="02070309020205020404" pitchFamily="49" charset="0"/>
                <a:cs typeface="Courier New" panose="02070309020205020404" pitchFamily="49" charset="0"/>
              </a:rPr>
              <a:t>Serial </a:t>
            </a:r>
            <a:r>
              <a:rPr lang="en-US" dirty="0">
                <a:latin typeface="Courier New" panose="02070309020205020404" pitchFamily="49" charset="0"/>
                <a:cs typeface="Courier New" panose="02070309020205020404" pitchFamily="49" charset="0"/>
              </a:rPr>
              <a:t>Monitor</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a:t>
            </a:r>
            <a:r>
              <a:rPr lang="en-US" b="1" dirty="0">
                <a:latin typeface="Courier New" panose="02070309020205020404" pitchFamily="49" charset="0"/>
                <a:cs typeface="Courier New" panose="02070309020205020404" pitchFamily="49" charset="0"/>
              </a:rPr>
              <a:t>("Hello</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print message to screen</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delay(500);               </a:t>
            </a:r>
            <a:r>
              <a:rPr lang="en-US" dirty="0">
                <a:latin typeface="Courier New" panose="02070309020205020404" pitchFamily="49" charset="0"/>
                <a:cs typeface="Courier New" panose="02070309020205020404" pitchFamily="49" charset="0"/>
              </a:rPr>
              <a:t>// pause for 500ms (0.5s)</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19</a:t>
            </a:fld>
            <a:endParaRPr lang="en-US" dirty="0"/>
          </a:p>
        </p:txBody>
      </p:sp>
    </p:spTree>
    <p:extLst>
      <p:ext uri="{BB962C8B-B14F-4D97-AF65-F5344CB8AC3E}">
        <p14:creationId xmlns:p14="http://schemas.microsoft.com/office/powerpoint/2010/main" val="128421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&amp; </a:t>
            </a:r>
            <a:r>
              <a:rPr lang="en-US" dirty="0" err="1" smtClean="0"/>
              <a:t>WiFi</a:t>
            </a:r>
            <a:r>
              <a:rPr lang="en-US" dirty="0" smtClean="0"/>
              <a:t> Information</a:t>
            </a:r>
            <a:endParaRPr lang="en-US" dirty="0"/>
          </a:p>
        </p:txBody>
      </p:sp>
      <p:sp>
        <p:nvSpPr>
          <p:cNvPr id="5" name="Subtitle 2"/>
          <p:cNvSpPr txBox="1">
            <a:spLocks/>
          </p:cNvSpPr>
          <p:nvPr/>
        </p:nvSpPr>
        <p:spPr>
          <a:xfrm>
            <a:off x="1487606" y="2097087"/>
            <a:ext cx="8925635" cy="378509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en-US" sz="3200" dirty="0" smtClean="0">
                <a:solidFill>
                  <a:schemeClr val="tx1"/>
                </a:solidFill>
              </a:rPr>
              <a:t>Wireless Network (</a:t>
            </a:r>
            <a:r>
              <a:rPr lang="en-US" sz="3200" dirty="0" err="1" smtClean="0">
                <a:solidFill>
                  <a:schemeClr val="tx1"/>
                </a:solidFill>
              </a:rPr>
              <a:t>SSID</a:t>
            </a:r>
            <a:r>
              <a:rPr lang="en-US" sz="3200" dirty="0" smtClean="0">
                <a:solidFill>
                  <a:schemeClr val="tx1"/>
                </a:solidFill>
              </a:rPr>
              <a:t>): </a:t>
            </a:r>
            <a:r>
              <a:rPr lang="en-US" sz="3200" cap="none" dirty="0" err="1" smtClean="0">
                <a:solidFill>
                  <a:srgbClr val="FFFF00"/>
                </a:solidFill>
              </a:rPr>
              <a:t>mygswireless</a:t>
            </a:r>
            <a:endParaRPr lang="en-US" sz="3200" cap="none" dirty="0" smtClean="0">
              <a:solidFill>
                <a:srgbClr val="FFFF00"/>
              </a:solidFill>
            </a:endParaRPr>
          </a:p>
          <a:p>
            <a:r>
              <a:rPr lang="en-US" sz="3200" dirty="0" smtClean="0">
                <a:solidFill>
                  <a:schemeClr val="tx1"/>
                </a:solidFill>
              </a:rPr>
              <a:t>GS Computer/</a:t>
            </a:r>
            <a:r>
              <a:rPr lang="en-US" sz="3200" dirty="0" err="1" smtClean="0">
                <a:solidFill>
                  <a:schemeClr val="tx1"/>
                </a:solidFill>
              </a:rPr>
              <a:t>WIFI</a:t>
            </a:r>
            <a:r>
              <a:rPr lang="en-US" sz="3200" dirty="0" smtClean="0">
                <a:solidFill>
                  <a:schemeClr val="tx1"/>
                </a:solidFill>
              </a:rPr>
              <a:t> Username: </a:t>
            </a:r>
            <a:r>
              <a:rPr lang="en-US" sz="3200" cap="none" dirty="0">
                <a:solidFill>
                  <a:srgbClr val="FFFF00"/>
                </a:solidFill>
              </a:rPr>
              <a:t>robotics</a:t>
            </a:r>
          </a:p>
          <a:p>
            <a:r>
              <a:rPr lang="en-US" sz="3200" dirty="0" smtClean="0">
                <a:solidFill>
                  <a:schemeClr val="tx1"/>
                </a:solidFill>
              </a:rPr>
              <a:t>GS Computer/</a:t>
            </a:r>
            <a:r>
              <a:rPr lang="en-US" sz="3200" dirty="0" err="1" smtClean="0">
                <a:solidFill>
                  <a:schemeClr val="tx1"/>
                </a:solidFill>
              </a:rPr>
              <a:t>WiFI</a:t>
            </a:r>
            <a:r>
              <a:rPr lang="en-US" sz="3200" dirty="0" smtClean="0">
                <a:solidFill>
                  <a:schemeClr val="tx1"/>
                </a:solidFill>
              </a:rPr>
              <a:t> Password: </a:t>
            </a:r>
            <a:r>
              <a:rPr lang="en-US" sz="3200" cap="none" dirty="0" smtClean="0">
                <a:solidFill>
                  <a:srgbClr val="FFFF00"/>
                </a:solidFill>
              </a:rPr>
              <a:t>GSRobotics2018</a:t>
            </a:r>
          </a:p>
          <a:p>
            <a:endParaRPr lang="en-US" sz="3200" cap="none" dirty="0">
              <a:solidFill>
                <a:srgbClr val="FFFF00"/>
              </a:solidFill>
            </a:endParaRPr>
          </a:p>
          <a:p>
            <a:r>
              <a:rPr lang="en-US" sz="1000" dirty="0">
                <a:solidFill>
                  <a:schemeClr val="tx1"/>
                </a:solidFill>
              </a:rPr>
              <a:t>Wireless Network (</a:t>
            </a:r>
            <a:r>
              <a:rPr lang="en-US" sz="1000" dirty="0" err="1">
                <a:solidFill>
                  <a:schemeClr val="tx1"/>
                </a:solidFill>
              </a:rPr>
              <a:t>SSID</a:t>
            </a:r>
            <a:r>
              <a:rPr lang="en-US" sz="1000" dirty="0">
                <a:solidFill>
                  <a:schemeClr val="tx1"/>
                </a:solidFill>
              </a:rPr>
              <a:t>): </a:t>
            </a:r>
            <a:r>
              <a:rPr lang="en-US" sz="1000" cap="none" dirty="0" err="1">
                <a:solidFill>
                  <a:srgbClr val="FFFF00"/>
                </a:solidFill>
              </a:rPr>
              <a:t>GSAlumniWeekend</a:t>
            </a:r>
            <a:endParaRPr lang="en-US" sz="1000" cap="none" dirty="0">
              <a:solidFill>
                <a:srgbClr val="FFFF00"/>
              </a:solidFill>
            </a:endParaRPr>
          </a:p>
          <a:p>
            <a:r>
              <a:rPr lang="en-US" sz="1000" dirty="0">
                <a:solidFill>
                  <a:schemeClr val="tx1"/>
                </a:solidFill>
              </a:rPr>
              <a:t>Wireless Password: </a:t>
            </a:r>
            <a:r>
              <a:rPr lang="en-US" sz="1000" cap="none" dirty="0" err="1">
                <a:solidFill>
                  <a:srgbClr val="FFFF00"/>
                </a:solidFill>
              </a:rPr>
              <a:t>WelcometoGS</a:t>
            </a:r>
            <a:endParaRPr lang="en-US" sz="1000" cap="none" dirty="0">
              <a:solidFill>
                <a:srgbClr val="FFFF00"/>
              </a:solidFill>
            </a:endParaRPr>
          </a:p>
          <a:p>
            <a:endParaRPr lang="en-US" sz="3200" cap="none" dirty="0">
              <a:solidFill>
                <a:srgbClr val="FFFF00"/>
              </a:solidFill>
            </a:endParaRPr>
          </a:p>
        </p:txBody>
      </p:sp>
      <p:sp>
        <p:nvSpPr>
          <p:cNvPr id="3" name="Slide Number Placeholder 2"/>
          <p:cNvSpPr>
            <a:spLocks noGrp="1"/>
          </p:cNvSpPr>
          <p:nvPr>
            <p:ph type="sldNum" sz="quarter" idx="12"/>
          </p:nvPr>
        </p:nvSpPr>
        <p:spPr/>
        <p:txBody>
          <a:bodyPr/>
          <a:lstStyle/>
          <a:p>
            <a:fld id="{B9698738-B369-4EC2-B00C-B62D0CC57A96}" type="slidenum">
              <a:rPr lang="en-US" smtClean="0"/>
              <a:t>2</a:t>
            </a:fld>
            <a:endParaRPr lang="en-US"/>
          </a:p>
        </p:txBody>
      </p:sp>
    </p:spTree>
    <p:extLst>
      <p:ext uri="{BB962C8B-B14F-4D97-AF65-F5344CB8AC3E}">
        <p14:creationId xmlns:p14="http://schemas.microsoft.com/office/powerpoint/2010/main" val="347038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Verify</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u="sng" dirty="0" smtClean="0"/>
              <a:t>Verify</a:t>
            </a:r>
            <a:r>
              <a:rPr lang="en-US" sz="3000" dirty="0" smtClean="0"/>
              <a:t> the code now, via </a:t>
            </a:r>
            <a:r>
              <a:rPr lang="en-US" sz="3000" b="1" dirty="0" smtClean="0"/>
              <a:t>Sketch &gt;&gt; Verify/Compile</a:t>
            </a:r>
          </a:p>
          <a:p>
            <a:endParaRPr lang="en-US" sz="3000" b="1" dirty="0"/>
          </a:p>
          <a:p>
            <a:endParaRPr lang="en-US" sz="3000" b="1" dirty="0" smtClean="0"/>
          </a:p>
          <a:p>
            <a:endParaRPr lang="en-US" sz="3000" b="1" dirty="0" smtClean="0"/>
          </a:p>
          <a:p>
            <a:pPr lvl="1"/>
            <a:r>
              <a:rPr lang="en-US" sz="2600" dirty="0" smtClean="0"/>
              <a:t>This will check for code errors</a:t>
            </a:r>
          </a:p>
          <a:p>
            <a:pPr lvl="1"/>
            <a:r>
              <a:rPr lang="en-US" sz="2600" dirty="0" smtClean="0"/>
              <a:t>No microcontroller needed for this step</a:t>
            </a:r>
          </a:p>
        </p:txBody>
      </p:sp>
      <p:sp>
        <p:nvSpPr>
          <p:cNvPr id="4" name="Slide Number Placeholder 3"/>
          <p:cNvSpPr>
            <a:spLocks noGrp="1"/>
          </p:cNvSpPr>
          <p:nvPr>
            <p:ph type="sldNum" sz="quarter" idx="12"/>
          </p:nvPr>
        </p:nvSpPr>
        <p:spPr>
          <a:xfrm>
            <a:off x="10591195" y="6361889"/>
            <a:ext cx="771089" cy="365125"/>
          </a:xfrm>
        </p:spPr>
        <p:txBody>
          <a:bodyPr/>
          <a:lstStyle/>
          <a:p>
            <a:fld id="{B9698738-B369-4EC2-B00C-B62D0CC57A96}" type="slidenum">
              <a:rPr lang="en-US" smtClean="0"/>
              <a:t>20</a:t>
            </a:fld>
            <a:endParaRPr lang="en-US"/>
          </a:p>
        </p:txBody>
      </p:sp>
      <p:grpSp>
        <p:nvGrpSpPr>
          <p:cNvPr id="8" name="Group 7"/>
          <p:cNvGrpSpPr/>
          <p:nvPr/>
        </p:nvGrpSpPr>
        <p:grpSpPr>
          <a:xfrm>
            <a:off x="2766303" y="2171927"/>
            <a:ext cx="6776162" cy="1640390"/>
            <a:chOff x="2277359" y="3081386"/>
            <a:chExt cx="6776162" cy="1640390"/>
          </a:xfrm>
        </p:grpSpPr>
        <p:pic>
          <p:nvPicPr>
            <p:cNvPr id="5" name="Picture 4"/>
            <p:cNvPicPr>
              <a:picLocks noChangeAspect="1"/>
            </p:cNvPicPr>
            <p:nvPr/>
          </p:nvPicPr>
          <p:blipFill>
            <a:blip r:embed="rId2"/>
            <a:stretch>
              <a:fillRect/>
            </a:stretch>
          </p:blipFill>
          <p:spPr>
            <a:xfrm>
              <a:off x="2433379" y="3081386"/>
              <a:ext cx="6620142" cy="1461861"/>
            </a:xfrm>
            <a:prstGeom prst="rect">
              <a:avLst/>
            </a:prstGeom>
          </p:spPr>
        </p:pic>
        <p:sp>
          <p:nvSpPr>
            <p:cNvPr id="6" name="Oval 5"/>
            <p:cNvSpPr/>
            <p:nvPr/>
          </p:nvSpPr>
          <p:spPr>
            <a:xfrm>
              <a:off x="2277359" y="3763832"/>
              <a:ext cx="1957192" cy="9579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88505" y="3763833"/>
              <a:ext cx="1957192" cy="9579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214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Got Errors?</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dirty="0" smtClean="0"/>
              <a:t>If there are errors, fix them now.  We have folks to help!</a:t>
            </a:r>
          </a:p>
        </p:txBody>
      </p:sp>
      <p:sp>
        <p:nvSpPr>
          <p:cNvPr id="4" name="Slide Number Placeholder 3"/>
          <p:cNvSpPr>
            <a:spLocks noGrp="1"/>
          </p:cNvSpPr>
          <p:nvPr>
            <p:ph type="sldNum" sz="quarter" idx="12"/>
          </p:nvPr>
        </p:nvSpPr>
        <p:spPr>
          <a:xfrm>
            <a:off x="11363518" y="6020311"/>
            <a:ext cx="771089" cy="365125"/>
          </a:xfrm>
        </p:spPr>
        <p:txBody>
          <a:bodyPr/>
          <a:lstStyle/>
          <a:p>
            <a:fld id="{B9698738-B369-4EC2-B00C-B62D0CC57A96}" type="slidenum">
              <a:rPr lang="en-US" smtClean="0"/>
              <a:t>21</a:t>
            </a:fld>
            <a:endParaRPr lang="en-US"/>
          </a:p>
        </p:txBody>
      </p:sp>
      <p:grpSp>
        <p:nvGrpSpPr>
          <p:cNvPr id="10" name="Group 9"/>
          <p:cNvGrpSpPr/>
          <p:nvPr/>
        </p:nvGrpSpPr>
        <p:grpSpPr>
          <a:xfrm>
            <a:off x="946484" y="4102053"/>
            <a:ext cx="10133573" cy="2213164"/>
            <a:chOff x="946483" y="1783371"/>
            <a:chExt cx="10133573" cy="2213164"/>
          </a:xfrm>
        </p:grpSpPr>
        <p:pic>
          <p:nvPicPr>
            <p:cNvPr id="9" name="Picture 8"/>
            <p:cNvPicPr>
              <a:picLocks noChangeAspect="1"/>
            </p:cNvPicPr>
            <p:nvPr/>
          </p:nvPicPr>
          <p:blipFill>
            <a:blip r:embed="rId2"/>
            <a:stretch>
              <a:fillRect/>
            </a:stretch>
          </p:blipFill>
          <p:spPr>
            <a:xfrm>
              <a:off x="946484" y="1928033"/>
              <a:ext cx="10133572" cy="2068502"/>
            </a:xfrm>
            <a:prstGeom prst="rect">
              <a:avLst/>
            </a:prstGeom>
          </p:spPr>
        </p:pic>
        <p:grpSp>
          <p:nvGrpSpPr>
            <p:cNvPr id="8" name="Group 7"/>
            <p:cNvGrpSpPr/>
            <p:nvPr/>
          </p:nvGrpSpPr>
          <p:grpSpPr>
            <a:xfrm>
              <a:off x="946483" y="1783371"/>
              <a:ext cx="4969072" cy="1916755"/>
              <a:chOff x="1193225" y="3063890"/>
              <a:chExt cx="4969072" cy="1916755"/>
            </a:xfrm>
          </p:grpSpPr>
          <p:sp>
            <p:nvSpPr>
              <p:cNvPr id="6" name="Oval 5"/>
              <p:cNvSpPr/>
              <p:nvPr/>
            </p:nvSpPr>
            <p:spPr>
              <a:xfrm>
                <a:off x="4205105" y="3063890"/>
                <a:ext cx="1957192" cy="95794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93225" y="4022702"/>
                <a:ext cx="2587617" cy="95794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a:off x="3728462" y="1892860"/>
            <a:ext cx="4374188" cy="2162520"/>
            <a:chOff x="3142215" y="1894892"/>
            <a:chExt cx="4374188" cy="2162520"/>
          </a:xfrm>
        </p:grpSpPr>
        <p:pic>
          <p:nvPicPr>
            <p:cNvPr id="11" name="Picture 10"/>
            <p:cNvPicPr>
              <a:picLocks noChangeAspect="1"/>
            </p:cNvPicPr>
            <p:nvPr/>
          </p:nvPicPr>
          <p:blipFill>
            <a:blip r:embed="rId3"/>
            <a:stretch>
              <a:fillRect/>
            </a:stretch>
          </p:blipFill>
          <p:spPr>
            <a:xfrm>
              <a:off x="3142215" y="1894892"/>
              <a:ext cx="4374188" cy="2162520"/>
            </a:xfrm>
            <a:prstGeom prst="rect">
              <a:avLst/>
            </a:prstGeom>
          </p:spPr>
        </p:pic>
        <p:sp>
          <p:nvSpPr>
            <p:cNvPr id="12" name="Oval 11"/>
            <p:cNvSpPr/>
            <p:nvPr/>
          </p:nvSpPr>
          <p:spPr>
            <a:xfrm>
              <a:off x="4350713" y="2483315"/>
              <a:ext cx="1957192" cy="9579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632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Verify and Upload</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dirty="0" smtClean="0"/>
              <a:t>If no errors, then upload the code the Teensy microcontroller via </a:t>
            </a:r>
            <a:r>
              <a:rPr lang="en-US" sz="3000" b="1" dirty="0" smtClean="0"/>
              <a:t>Sketch &gt;&gt; Upload</a:t>
            </a:r>
          </a:p>
          <a:p>
            <a:r>
              <a:rPr lang="en-US" sz="3000" b="1" dirty="0" smtClean="0"/>
              <a:t>WAIT!  Be Patient!</a:t>
            </a:r>
            <a:endParaRPr lang="en-US" sz="3000" dirty="0"/>
          </a:p>
        </p:txBody>
      </p:sp>
      <p:sp>
        <p:nvSpPr>
          <p:cNvPr id="4" name="Slide Number Placeholder 3"/>
          <p:cNvSpPr>
            <a:spLocks noGrp="1"/>
          </p:cNvSpPr>
          <p:nvPr>
            <p:ph type="sldNum" sz="quarter" idx="12"/>
          </p:nvPr>
        </p:nvSpPr>
        <p:spPr>
          <a:xfrm>
            <a:off x="10591195" y="6361889"/>
            <a:ext cx="771089" cy="365125"/>
          </a:xfrm>
        </p:spPr>
        <p:txBody>
          <a:bodyPr/>
          <a:lstStyle/>
          <a:p>
            <a:fld id="{B9698738-B369-4EC2-B00C-B62D0CC57A96}" type="slidenum">
              <a:rPr lang="en-US" smtClean="0"/>
              <a:t>22</a:t>
            </a:fld>
            <a:endParaRPr lang="en-US"/>
          </a:p>
        </p:txBody>
      </p:sp>
      <p:grpSp>
        <p:nvGrpSpPr>
          <p:cNvPr id="7" name="Group 6"/>
          <p:cNvGrpSpPr/>
          <p:nvPr/>
        </p:nvGrpSpPr>
        <p:grpSpPr>
          <a:xfrm>
            <a:off x="4104925" y="3387736"/>
            <a:ext cx="4098917" cy="1543958"/>
            <a:chOff x="3521808" y="3431279"/>
            <a:chExt cx="4098917" cy="1543958"/>
          </a:xfrm>
        </p:grpSpPr>
        <p:pic>
          <p:nvPicPr>
            <p:cNvPr id="5" name="Picture 4"/>
            <p:cNvPicPr>
              <a:picLocks noChangeAspect="1"/>
            </p:cNvPicPr>
            <p:nvPr/>
          </p:nvPicPr>
          <p:blipFill>
            <a:blip r:embed="rId2"/>
            <a:stretch>
              <a:fillRect/>
            </a:stretch>
          </p:blipFill>
          <p:spPr>
            <a:xfrm>
              <a:off x="3946070" y="3561908"/>
              <a:ext cx="3674655" cy="1413329"/>
            </a:xfrm>
            <a:prstGeom prst="rect">
              <a:avLst/>
            </a:prstGeom>
          </p:spPr>
        </p:pic>
        <p:sp>
          <p:nvSpPr>
            <p:cNvPr id="6" name="Oval 5"/>
            <p:cNvSpPr/>
            <p:nvPr/>
          </p:nvSpPr>
          <p:spPr>
            <a:xfrm>
              <a:off x="3521808" y="3431279"/>
              <a:ext cx="3728069" cy="1227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4281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a:t>Coding </a:t>
            </a:r>
            <a:r>
              <a:rPr lang="en-US" dirty="0" smtClean="0"/>
              <a:t>Process for the Embedded Controller</a:t>
            </a:r>
            <a:endParaRPr lang="en-US" dirty="0"/>
          </a:p>
        </p:txBody>
      </p:sp>
      <p:sp>
        <p:nvSpPr>
          <p:cNvPr id="3" name="Content Placeholder 2"/>
          <p:cNvSpPr>
            <a:spLocks noGrp="1"/>
          </p:cNvSpPr>
          <p:nvPr>
            <p:ph idx="1"/>
          </p:nvPr>
        </p:nvSpPr>
        <p:spPr>
          <a:xfrm>
            <a:off x="1102504" y="1262744"/>
            <a:ext cx="10103760" cy="5099146"/>
          </a:xfrm>
        </p:spPr>
        <p:txBody>
          <a:bodyPr>
            <a:normAutofit/>
          </a:bodyPr>
          <a:lstStyle/>
          <a:p>
            <a:r>
              <a:rPr lang="en-US" sz="3000" dirty="0" smtClean="0"/>
              <a:t>The compiled (machine) code is downloaded to the microcontroller, usually via a USB programming cable. </a:t>
            </a:r>
          </a:p>
          <a:p>
            <a:r>
              <a:rPr lang="en-US" sz="3000" dirty="0" smtClean="0"/>
              <a:t>Once the code is on the microcontroller, it can be executed repeatedly – no computer is necessary.  </a:t>
            </a:r>
          </a:p>
          <a:p>
            <a:r>
              <a:rPr lang="en-US" sz="3000" dirty="0" smtClean="0"/>
              <a:t>The code remains in the </a:t>
            </a:r>
            <a:r>
              <a:rPr lang="en-US" sz="3000" dirty="0" err="1" smtClean="0"/>
              <a:t>EEPROM</a:t>
            </a:r>
            <a:r>
              <a:rPr lang="en-US" sz="3000" dirty="0" smtClean="0"/>
              <a:t> (memory) of the microcontroller forever.</a:t>
            </a:r>
          </a:p>
          <a:p>
            <a:r>
              <a:rPr lang="en-US" sz="3000" dirty="0" smtClean="0"/>
              <a:t>New code can be written and uploaded to the robot brain practically as many times as desired.  Old code is overwritten.</a:t>
            </a:r>
            <a:endParaRPr lang="en-US" sz="3000" dirty="0"/>
          </a:p>
        </p:txBody>
      </p:sp>
      <p:sp>
        <p:nvSpPr>
          <p:cNvPr id="4" name="Slide Number Placeholder 3"/>
          <p:cNvSpPr>
            <a:spLocks noGrp="1"/>
          </p:cNvSpPr>
          <p:nvPr>
            <p:ph type="sldNum" sz="quarter" idx="12"/>
          </p:nvPr>
        </p:nvSpPr>
        <p:spPr>
          <a:xfrm>
            <a:off x="10591195" y="6361889"/>
            <a:ext cx="771089" cy="365125"/>
          </a:xfrm>
        </p:spPr>
        <p:txBody>
          <a:bodyPr/>
          <a:lstStyle/>
          <a:p>
            <a:fld id="{B9698738-B369-4EC2-B00C-B62D0CC57A96}" type="slidenum">
              <a:rPr lang="en-US" smtClean="0"/>
              <a:t>23</a:t>
            </a:fld>
            <a:endParaRPr lang="en-US"/>
          </a:p>
        </p:txBody>
      </p:sp>
    </p:spTree>
    <p:extLst>
      <p:ext uri="{BB962C8B-B14F-4D97-AF65-F5344CB8AC3E}">
        <p14:creationId xmlns:p14="http://schemas.microsoft.com/office/powerpoint/2010/main" val="371391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0"/>
            <a:ext cx="10684042" cy="1478570"/>
          </a:xfrm>
        </p:spPr>
        <p:txBody>
          <a:bodyPr/>
          <a:lstStyle/>
          <a:p>
            <a:r>
              <a:rPr lang="en-US" dirty="0" smtClean="0"/>
              <a:t>View the Output</a:t>
            </a:r>
            <a:endParaRPr lang="en-US" dirty="0"/>
          </a:p>
        </p:txBody>
      </p:sp>
      <p:sp>
        <p:nvSpPr>
          <p:cNvPr id="3" name="Content Placeholder 2"/>
          <p:cNvSpPr>
            <a:spLocks noGrp="1"/>
          </p:cNvSpPr>
          <p:nvPr>
            <p:ph idx="1"/>
          </p:nvPr>
        </p:nvSpPr>
        <p:spPr>
          <a:xfrm>
            <a:off x="740231" y="1262744"/>
            <a:ext cx="5036456" cy="5099146"/>
          </a:xfrm>
        </p:spPr>
        <p:txBody>
          <a:bodyPr>
            <a:normAutofit/>
          </a:bodyPr>
          <a:lstStyle/>
          <a:p>
            <a:r>
              <a:rPr lang="en-US" sz="3000" dirty="0" smtClean="0"/>
              <a:t>To view the program’s output, open the </a:t>
            </a:r>
            <a:r>
              <a:rPr lang="en-US" sz="3000" u="sng" dirty="0" smtClean="0"/>
              <a:t>Serial Monitor</a:t>
            </a:r>
            <a:r>
              <a:rPr lang="en-US" sz="3000" dirty="0" smtClean="0"/>
              <a:t> via </a:t>
            </a:r>
            <a:r>
              <a:rPr lang="en-US" sz="3000" b="1" dirty="0" smtClean="0"/>
              <a:t>Tools &gt;&gt; Serial Monitor</a:t>
            </a:r>
          </a:p>
          <a:p>
            <a:r>
              <a:rPr lang="en-US" sz="3000" dirty="0" smtClean="0"/>
              <a:t>Arrange windows so you can code window, the Serial Monitor, and Teensyduino window:</a:t>
            </a:r>
            <a:endParaRPr lang="en-US" sz="3000" dirty="0"/>
          </a:p>
        </p:txBody>
      </p:sp>
      <p:sp>
        <p:nvSpPr>
          <p:cNvPr id="4" name="Slide Number Placeholder 3"/>
          <p:cNvSpPr>
            <a:spLocks noGrp="1"/>
          </p:cNvSpPr>
          <p:nvPr>
            <p:ph type="sldNum" sz="quarter" idx="12"/>
          </p:nvPr>
        </p:nvSpPr>
        <p:spPr>
          <a:xfrm>
            <a:off x="11244981" y="5996764"/>
            <a:ext cx="771089" cy="365125"/>
          </a:xfrm>
        </p:spPr>
        <p:txBody>
          <a:bodyPr/>
          <a:lstStyle/>
          <a:p>
            <a:fld id="{B9698738-B369-4EC2-B00C-B62D0CC57A96}" type="slidenum">
              <a:rPr lang="en-US" smtClean="0"/>
              <a:t>24</a:t>
            </a:fld>
            <a:endParaRPr lang="en-US"/>
          </a:p>
        </p:txBody>
      </p:sp>
      <p:pic>
        <p:nvPicPr>
          <p:cNvPr id="9" name="Picture 8"/>
          <p:cNvPicPr>
            <a:picLocks noChangeAspect="1"/>
          </p:cNvPicPr>
          <p:nvPr/>
        </p:nvPicPr>
        <p:blipFill>
          <a:blip r:embed="rId2"/>
          <a:stretch>
            <a:fillRect/>
          </a:stretch>
        </p:blipFill>
        <p:spPr>
          <a:xfrm>
            <a:off x="5726849" y="2051417"/>
            <a:ext cx="6289221" cy="3737625"/>
          </a:xfrm>
          <a:prstGeom prst="rect">
            <a:avLst/>
          </a:prstGeom>
        </p:spPr>
      </p:pic>
    </p:spTree>
    <p:extLst>
      <p:ext uri="{BB962C8B-B14F-4D97-AF65-F5344CB8AC3E}">
        <p14:creationId xmlns:p14="http://schemas.microsoft.com/office/powerpoint/2010/main" val="11124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Hello World</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Make one tiny change to your code and re-upload:</a:t>
            </a:r>
            <a:endParaRPr lang="en-US" sz="3000" dirty="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err="1" smtClean="0">
                <a:latin typeface="Courier New" panose="02070309020205020404" pitchFamily="49" charset="0"/>
                <a:cs typeface="Courier New" panose="02070309020205020404" pitchFamily="49" charset="0"/>
              </a:rPr>
              <a:t>Serial.println</a:t>
            </a: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Hello</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print message to screen</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25</a:t>
            </a:fld>
            <a:endParaRPr lang="en-US" dirty="0"/>
          </a:p>
        </p:txBody>
      </p:sp>
      <p:sp>
        <p:nvSpPr>
          <p:cNvPr id="5" name="Right Arrow 4"/>
          <p:cNvSpPr/>
          <p:nvPr/>
        </p:nvSpPr>
        <p:spPr>
          <a:xfrm rot="18433304">
            <a:off x="2436507" y="2500676"/>
            <a:ext cx="961207" cy="6338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r="51671" b="47084"/>
          <a:stretch/>
        </p:blipFill>
        <p:spPr>
          <a:xfrm>
            <a:off x="3793672" y="2786311"/>
            <a:ext cx="3463920" cy="3401763"/>
          </a:xfrm>
          <a:prstGeom prst="rect">
            <a:avLst/>
          </a:prstGeom>
        </p:spPr>
      </p:pic>
    </p:spTree>
    <p:extLst>
      <p:ext uri="{BB962C8B-B14F-4D97-AF65-F5344CB8AC3E}">
        <p14:creationId xmlns:p14="http://schemas.microsoft.com/office/powerpoint/2010/main" val="95243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Delay</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Make another tiny change to your code and re-upload:</a:t>
            </a:r>
            <a:endParaRPr lang="en-US" sz="3000" dirty="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delay(50);               </a:t>
            </a:r>
            <a:r>
              <a:rPr lang="en-US" dirty="0">
                <a:latin typeface="Courier New" panose="02070309020205020404" pitchFamily="49" charset="0"/>
                <a:cs typeface="Courier New" panose="02070309020205020404" pitchFamily="49" charset="0"/>
              </a:rPr>
              <a:t>// pause for </a:t>
            </a:r>
            <a:r>
              <a:rPr lang="en-US" dirty="0" smtClean="0">
                <a:latin typeface="Courier New" panose="02070309020205020404" pitchFamily="49" charset="0"/>
                <a:cs typeface="Courier New" panose="02070309020205020404" pitchFamily="49" charset="0"/>
              </a:rPr>
              <a:t>50ms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0.05s</a:t>
            </a: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3000" dirty="0" smtClean="0">
              <a:cs typeface="Courier New" panose="02070309020205020404" pitchFamily="49" charset="0"/>
            </a:endParaRP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sz="3000" dirty="0" smtClean="0">
                <a:cs typeface="Courier New" panose="02070309020205020404" pitchFamily="49" charset="0"/>
              </a:rPr>
              <a:t>The data should scroll 10x faster!</a:t>
            </a:r>
            <a:endParaRPr lang="en-US" sz="3000" dirty="0">
              <a:cs typeface="Courier New" panose="02070309020205020404" pitchFamily="49" charset="0"/>
            </a:endParaRP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051686ED-30EA-4279-9FAD-6EF30911A983}" type="slidenum">
              <a:rPr lang="en-US" smtClean="0"/>
              <a:t>26</a:t>
            </a:fld>
            <a:endParaRPr lang="en-US" dirty="0"/>
          </a:p>
        </p:txBody>
      </p:sp>
      <p:sp>
        <p:nvSpPr>
          <p:cNvPr id="5" name="Right Arrow 4"/>
          <p:cNvSpPr/>
          <p:nvPr/>
        </p:nvSpPr>
        <p:spPr>
          <a:xfrm rot="18433304">
            <a:off x="1829890" y="2529273"/>
            <a:ext cx="961207" cy="6338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07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Infinite Pause</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hello.ino</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by </a:t>
            </a:r>
            <a:r>
              <a:rPr lang="en-US" dirty="0" err="1">
                <a:latin typeface="Courier New" panose="02070309020205020404" pitchFamily="49" charset="0"/>
                <a:cs typeface="Courier New" panose="02070309020205020404" pitchFamily="49" charset="0"/>
              </a:rPr>
              <a:t>c.d.odom</a:t>
            </a:r>
            <a:r>
              <a:rPr lang="en-US" dirty="0">
                <a:latin typeface="Courier New" panose="02070309020205020404" pitchFamily="49" charset="0"/>
                <a:cs typeface="Courier New" panose="02070309020205020404" pitchFamily="49" charset="0"/>
              </a:rPr>
              <a:t> on 5.4.18</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setup()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setup code here, to run once: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Serial.begin</a:t>
            </a:r>
            <a:r>
              <a:rPr lang="en-US" b="1" dirty="0">
                <a:latin typeface="Courier New" panose="02070309020205020404" pitchFamily="49" charset="0"/>
                <a:cs typeface="Courier New" panose="02070309020205020404" pitchFamily="49" charset="0"/>
              </a:rPr>
              <a:t>(9600);</a:t>
            </a:r>
            <a:r>
              <a:rPr lang="en-US" dirty="0">
                <a:latin typeface="Courier New" panose="02070309020205020404" pitchFamily="49" charset="0"/>
                <a:cs typeface="Courier New" panose="02070309020205020404" pitchFamily="49" charset="0"/>
              </a:rPr>
              <a:t>  // set </a:t>
            </a:r>
            <a:r>
              <a:rPr lang="en-US" dirty="0" smtClean="0">
                <a:latin typeface="Courier New" panose="02070309020205020404" pitchFamily="49" charset="0"/>
                <a:cs typeface="Courier New" panose="02070309020205020404" pitchFamily="49" charset="0"/>
              </a:rPr>
              <a:t>baud </a:t>
            </a:r>
            <a:r>
              <a:rPr lang="en-US" dirty="0">
                <a:latin typeface="Courier New" panose="02070309020205020404" pitchFamily="49" charset="0"/>
                <a:cs typeface="Courier New" panose="02070309020205020404" pitchFamily="49" charset="0"/>
              </a:rPr>
              <a:t>rate for </a:t>
            </a:r>
            <a:r>
              <a:rPr lang="en-US" dirty="0" smtClean="0">
                <a:latin typeface="Courier New" panose="02070309020205020404" pitchFamily="49" charset="0"/>
                <a:cs typeface="Courier New" panose="02070309020205020404" pitchFamily="49" charset="0"/>
              </a:rPr>
              <a:t>Serial </a:t>
            </a:r>
            <a:r>
              <a:rPr lang="en-US" dirty="0">
                <a:latin typeface="Courier New" panose="02070309020205020404" pitchFamily="49" charset="0"/>
                <a:cs typeface="Courier New" panose="02070309020205020404" pitchFamily="49" charset="0"/>
              </a:rPr>
              <a:t>Monitor</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a:t>
            </a:r>
            <a:r>
              <a:rPr lang="en-US" b="1" dirty="0">
                <a:latin typeface="Courier New" panose="02070309020205020404" pitchFamily="49" charset="0"/>
                <a:cs typeface="Courier New" panose="02070309020205020404" pitchFamily="49" charset="0"/>
              </a:rPr>
              <a:t>("Hello</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print message to screen</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delay(50</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pause for </a:t>
            </a:r>
            <a:r>
              <a:rPr lang="en-US" dirty="0" smtClean="0">
                <a:latin typeface="Courier New" panose="02070309020205020404" pitchFamily="49" charset="0"/>
                <a:cs typeface="Courier New" panose="02070309020205020404" pitchFamily="49" charset="0"/>
              </a:rPr>
              <a:t>50ms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0.05s)</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while(true);              </a:t>
            </a:r>
            <a:r>
              <a:rPr lang="en-US" dirty="0" smtClean="0">
                <a:latin typeface="Courier New" panose="02070309020205020404" pitchFamily="49" charset="0"/>
                <a:cs typeface="Courier New" panose="02070309020205020404" pitchFamily="49" charset="0"/>
              </a:rPr>
              <a:t>// pause indefinitely</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27</a:t>
            </a:fld>
            <a:endParaRPr lang="en-US" dirty="0"/>
          </a:p>
        </p:txBody>
      </p:sp>
      <p:sp>
        <p:nvSpPr>
          <p:cNvPr id="5" name="Right Arrow 4"/>
          <p:cNvSpPr/>
          <p:nvPr/>
        </p:nvSpPr>
        <p:spPr>
          <a:xfrm rot="12759310">
            <a:off x="3092632" y="6014937"/>
            <a:ext cx="961207" cy="6338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892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While Loops</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The while statement is a looping command.  That line will loop </a:t>
            </a:r>
            <a:r>
              <a:rPr lang="en-US" sz="3000" i="1" dirty="0" smtClean="0">
                <a:cs typeface="Courier New" panose="02070309020205020404" pitchFamily="49" charset="0"/>
              </a:rPr>
              <a:t>while</a:t>
            </a:r>
            <a:r>
              <a:rPr lang="en-US" sz="3000" dirty="0">
                <a:cs typeface="Courier New" panose="02070309020205020404" pitchFamily="49" charset="0"/>
              </a:rPr>
              <a:t> </a:t>
            </a:r>
            <a:r>
              <a:rPr lang="en-US" sz="3000" dirty="0" smtClean="0">
                <a:cs typeface="Courier New" panose="02070309020205020404" pitchFamily="49" charset="0"/>
              </a:rPr>
              <a:t>the </a:t>
            </a:r>
            <a:r>
              <a:rPr lang="en-US" sz="3000" u="sng" dirty="0" smtClean="0">
                <a:cs typeface="Courier New" panose="02070309020205020404" pitchFamily="49" charset="0"/>
              </a:rPr>
              <a:t>argument</a:t>
            </a:r>
            <a:r>
              <a:rPr lang="en-US" sz="3000" dirty="0" smtClean="0">
                <a:cs typeface="Courier New" panose="02070309020205020404" pitchFamily="49" charset="0"/>
              </a:rPr>
              <a:t> in parentheses () is true.  Because true is </a:t>
            </a:r>
            <a:r>
              <a:rPr lang="en-US" sz="3000" u="sng" dirty="0" smtClean="0">
                <a:cs typeface="Courier New" panose="02070309020205020404" pitchFamily="49" charset="0"/>
              </a:rPr>
              <a:t>always</a:t>
            </a:r>
            <a:r>
              <a:rPr lang="en-US" sz="3000" dirty="0" smtClean="0">
                <a:cs typeface="Courier New" panose="02070309020205020404" pitchFamily="49" charset="0"/>
              </a:rPr>
              <a:t> true, the loop never ends.</a:t>
            </a:r>
            <a:endParaRPr lang="en-US" sz="3000" dirty="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while(true);              </a:t>
            </a:r>
            <a:r>
              <a:rPr lang="en-US" dirty="0">
                <a:latin typeface="Courier New" panose="02070309020205020404" pitchFamily="49" charset="0"/>
                <a:cs typeface="Courier New" panose="02070309020205020404" pitchFamily="49" charset="0"/>
              </a:rPr>
              <a:t>// pause indefinitely</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3000" dirty="0" smtClean="0">
              <a:cs typeface="Courier New" panose="02070309020205020404" pitchFamily="49" charset="0"/>
            </a:endParaRPr>
          </a:p>
          <a:p>
            <a:pPr marL="0" indent="0">
              <a:lnSpc>
                <a:spcPct val="100000"/>
              </a:lnSpc>
              <a:spcBef>
                <a:spcPts val="0"/>
              </a:spcBef>
              <a:buNone/>
            </a:pPr>
            <a:r>
              <a:rPr lang="en-US" sz="3000" dirty="0" smtClean="0">
                <a:cs typeface="Courier New" panose="02070309020205020404" pitchFamily="49" charset="0"/>
              </a:rPr>
              <a:t>Run it again and you’ll see the Hello message only once.  You can also write the while loop in a </a:t>
            </a:r>
            <a:r>
              <a:rPr lang="en-US" sz="3000" b="1" dirty="0" smtClean="0">
                <a:cs typeface="Courier New" panose="02070309020205020404" pitchFamily="49" charset="0"/>
              </a:rPr>
              <a:t>block</a:t>
            </a:r>
            <a:r>
              <a:rPr lang="en-US" sz="3000" dirty="0" smtClean="0">
                <a:cs typeface="Courier New" panose="02070309020205020404" pitchFamily="49" charset="0"/>
              </a:rPr>
              <a:t> format using curly braces: </a:t>
            </a:r>
            <a:endParaRPr lang="en-US" sz="3000" dirty="0">
              <a:cs typeface="Courier New" panose="02070309020205020404" pitchFamily="49" charset="0"/>
            </a:endParaRP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while(true</a:t>
            </a:r>
            <a:r>
              <a:rPr lang="en-US" b="1" dirty="0" smtClean="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pause </a:t>
            </a:r>
            <a:r>
              <a:rPr lang="en-US" dirty="0" smtClean="0">
                <a:latin typeface="Courier New" panose="02070309020205020404" pitchFamily="49" charset="0"/>
                <a:cs typeface="Courier New" panose="02070309020205020404" pitchFamily="49" charset="0"/>
              </a:rPr>
              <a:t>indefinitely</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28</a:t>
            </a:fld>
            <a:endParaRPr lang="en-US" dirty="0"/>
          </a:p>
        </p:txBody>
      </p:sp>
      <p:sp>
        <p:nvSpPr>
          <p:cNvPr id="5" name="Right Arrow 4"/>
          <p:cNvSpPr/>
          <p:nvPr/>
        </p:nvSpPr>
        <p:spPr>
          <a:xfrm rot="9579086">
            <a:off x="3659164" y="2701536"/>
            <a:ext cx="675184" cy="431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480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Wait for Serial Monitor</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If you want to wait to ensure the Serial Monitor is opened before the loop() function is executed, you can alter the setup() function like so:</a:t>
            </a: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setup()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setup code here, to run once: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Serial.begin</a:t>
            </a:r>
            <a:r>
              <a:rPr lang="en-US" b="1" dirty="0">
                <a:latin typeface="Courier New" panose="02070309020205020404" pitchFamily="49" charset="0"/>
                <a:cs typeface="Courier New" panose="02070309020205020404" pitchFamily="49" charset="0"/>
              </a:rPr>
              <a:t>(9600);</a:t>
            </a:r>
            <a:r>
              <a:rPr lang="en-US" dirty="0">
                <a:latin typeface="Courier New" panose="02070309020205020404" pitchFamily="49" charset="0"/>
                <a:cs typeface="Courier New" panose="02070309020205020404" pitchFamily="49" charset="0"/>
              </a:rPr>
              <a:t>  // set baud rate for Serial </a:t>
            </a:r>
            <a:r>
              <a:rPr lang="en-US" dirty="0" smtClean="0">
                <a:latin typeface="Courier New" panose="02070309020205020404" pitchFamily="49" charset="0"/>
                <a:cs typeface="Courier New" panose="02070309020205020404" pitchFamily="49" charset="0"/>
              </a:rPr>
              <a:t>Monitor</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while</a:t>
            </a:r>
            <a:r>
              <a:rPr lang="en-US" b="1" dirty="0">
                <a:latin typeface="Courier New" panose="02070309020205020404" pitchFamily="49" charset="0"/>
                <a:cs typeface="Courier New" panose="02070309020205020404" pitchFamily="49" charset="0"/>
              </a:rPr>
              <a:t>(!Serial);  </a:t>
            </a:r>
            <a:r>
              <a:rPr lang="en-US" dirty="0">
                <a:latin typeface="Courier New" panose="02070309020205020404" pitchFamily="49" charset="0"/>
                <a:cs typeface="Courier New" panose="02070309020205020404" pitchFamily="49" charset="0"/>
              </a:rPr>
              <a:t>// loop while </a:t>
            </a:r>
            <a:r>
              <a:rPr lang="en-US" dirty="0" smtClean="0">
                <a:latin typeface="Courier New" panose="02070309020205020404" pitchFamily="49" charset="0"/>
                <a:cs typeface="Courier New" panose="02070309020205020404" pitchFamily="49" charset="0"/>
              </a:rPr>
              <a:t>Serial </a:t>
            </a:r>
            <a:r>
              <a:rPr lang="en-US" dirty="0" err="1">
                <a:latin typeface="Courier New" panose="02070309020205020404" pitchFamily="49" charset="0"/>
                <a:cs typeface="Courier New" panose="02070309020205020404" pitchFamily="49" charset="0"/>
              </a:rPr>
              <a:t>Monitot</a:t>
            </a:r>
            <a:r>
              <a:rPr lang="en-US" dirty="0">
                <a:latin typeface="Courier New" panose="02070309020205020404" pitchFamily="49" charset="0"/>
                <a:cs typeface="Courier New" panose="02070309020205020404" pitchFamily="49" charset="0"/>
              </a:rPr>
              <a:t> is NOT open</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sz="3000" dirty="0" smtClean="0">
                <a:cs typeface="Courier New" panose="02070309020205020404" pitchFamily="49" charset="0"/>
              </a:rPr>
              <a:t>The </a:t>
            </a:r>
            <a:r>
              <a:rPr lang="en-US" sz="3000" dirty="0" err="1" smtClean="0">
                <a:cs typeface="Courier New" panose="02070309020205020404" pitchFamily="49" charset="0"/>
              </a:rPr>
              <a:t>exclaimation</a:t>
            </a:r>
            <a:r>
              <a:rPr lang="en-US" sz="3000" dirty="0" smtClean="0">
                <a:cs typeface="Courier New" panose="02070309020205020404" pitchFamily="49" charset="0"/>
              </a:rPr>
              <a:t> point (!) is the NOT operator and is called “bang”.  The program will loop here </a:t>
            </a:r>
            <a:r>
              <a:rPr lang="en-US" sz="3000" i="1" dirty="0" smtClean="0">
                <a:cs typeface="Courier New" panose="02070309020205020404" pitchFamily="49" charset="0"/>
              </a:rPr>
              <a:t>while the Serial Monitor is NOT open</a:t>
            </a:r>
            <a:r>
              <a:rPr lang="en-US" sz="3000" dirty="0" smtClean="0">
                <a:cs typeface="Courier New" panose="02070309020205020404" pitchFamily="49" charset="0"/>
              </a:rPr>
              <a:t>.</a:t>
            </a:r>
            <a:endParaRPr lang="en-US" sz="3000" dirty="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29</a:t>
            </a:fld>
            <a:endParaRPr lang="en-US" dirty="0"/>
          </a:p>
        </p:txBody>
      </p:sp>
      <p:sp>
        <p:nvSpPr>
          <p:cNvPr id="5" name="Right Arrow 4"/>
          <p:cNvSpPr/>
          <p:nvPr/>
        </p:nvSpPr>
        <p:spPr>
          <a:xfrm rot="13564452">
            <a:off x="3470478" y="4225535"/>
            <a:ext cx="675184" cy="43199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52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64887"/>
            <a:ext cx="9905998" cy="1478570"/>
          </a:xfrm>
        </p:spPr>
        <p:txBody>
          <a:bodyPr/>
          <a:lstStyle/>
          <a:p>
            <a:r>
              <a:rPr lang="en-US" dirty="0" smtClean="0"/>
              <a:t>File Locations</a:t>
            </a:r>
            <a:endParaRPr lang="en-US" dirty="0"/>
          </a:p>
        </p:txBody>
      </p:sp>
      <p:sp>
        <p:nvSpPr>
          <p:cNvPr id="5" name="Subtitle 2"/>
          <p:cNvSpPr txBox="1">
            <a:spLocks/>
          </p:cNvSpPr>
          <p:nvPr/>
        </p:nvSpPr>
        <p:spPr>
          <a:xfrm>
            <a:off x="1765678" y="2284782"/>
            <a:ext cx="8261588" cy="2828555"/>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pPr algn="ctr"/>
            <a:r>
              <a:rPr lang="en-US" sz="3600" cap="none" dirty="0" smtClean="0">
                <a:solidFill>
                  <a:srgbClr val="FFFF00"/>
                </a:solidFill>
              </a:rPr>
              <a:t>Download workshop files here:</a:t>
            </a:r>
          </a:p>
          <a:p>
            <a:pPr algn="ctr"/>
            <a:r>
              <a:rPr lang="en-US" sz="3600" cap="none" dirty="0" smtClean="0">
                <a:solidFill>
                  <a:srgbClr val="FFFF00"/>
                </a:solidFill>
                <a:hlinkClick r:id="rId2"/>
              </a:rPr>
              <a:t>www.pcrduino.com/workshops/</a:t>
            </a:r>
            <a:r>
              <a:rPr lang="en-US" sz="3600" cap="none" dirty="0" smtClean="0">
                <a:solidFill>
                  <a:srgbClr val="FFFF00"/>
                </a:solidFill>
              </a:rPr>
              <a:t> </a:t>
            </a:r>
          </a:p>
        </p:txBody>
      </p:sp>
      <p:sp>
        <p:nvSpPr>
          <p:cNvPr id="3" name="Slide Number Placeholder 2"/>
          <p:cNvSpPr>
            <a:spLocks noGrp="1"/>
          </p:cNvSpPr>
          <p:nvPr>
            <p:ph type="sldNum" sz="quarter" idx="12"/>
          </p:nvPr>
        </p:nvSpPr>
        <p:spPr/>
        <p:txBody>
          <a:bodyPr/>
          <a:lstStyle/>
          <a:p>
            <a:fld id="{B9698738-B369-4EC2-B00C-B62D0CC57A96}" type="slidenum">
              <a:rPr lang="en-US" smtClean="0"/>
              <a:t>3</a:t>
            </a:fld>
            <a:endParaRPr lang="en-US"/>
          </a:p>
        </p:txBody>
      </p:sp>
    </p:spTree>
    <p:extLst>
      <p:ext uri="{BB962C8B-B14F-4D97-AF65-F5344CB8AC3E}">
        <p14:creationId xmlns:p14="http://schemas.microsoft.com/office/powerpoint/2010/main" val="400642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084305" cy="1478570"/>
          </a:xfrm>
        </p:spPr>
        <p:txBody>
          <a:bodyPr/>
          <a:lstStyle/>
          <a:p>
            <a:r>
              <a:rPr lang="en-US" dirty="0" smtClean="0"/>
              <a:t>Microcontroller Handling Warnings!</a:t>
            </a:r>
            <a:endParaRPr lang="en-US" dirty="0"/>
          </a:p>
        </p:txBody>
      </p:sp>
      <p:sp>
        <p:nvSpPr>
          <p:cNvPr id="3" name="Content Placeholder 2"/>
          <p:cNvSpPr>
            <a:spLocks noGrp="1"/>
          </p:cNvSpPr>
          <p:nvPr>
            <p:ph idx="1"/>
          </p:nvPr>
        </p:nvSpPr>
        <p:spPr>
          <a:xfrm>
            <a:off x="1141413" y="1303472"/>
            <a:ext cx="10084305" cy="4922230"/>
          </a:xfrm>
        </p:spPr>
        <p:txBody>
          <a:bodyPr>
            <a:normAutofit/>
          </a:bodyPr>
          <a:lstStyle/>
          <a:p>
            <a:r>
              <a:rPr lang="en-US" sz="3000" dirty="0" smtClean="0"/>
              <a:t>These microcontrollers are quite robust, but they are not toys and can be damaged if care is not taken.</a:t>
            </a:r>
          </a:p>
          <a:p>
            <a:r>
              <a:rPr lang="en-US" sz="3000" dirty="0" smtClean="0"/>
              <a:t>When the programming cable is plugged in, the microcontroller has power.  Be careful that you don’t set it down on metal.  Even an itty-bitty staple can short it!  </a:t>
            </a:r>
            <a:endParaRPr lang="en-US" sz="3000" dirty="0"/>
          </a:p>
          <a:p>
            <a:pPr lvl="1"/>
            <a:r>
              <a:rPr lang="en-US" sz="2800" dirty="0" smtClean="0"/>
              <a:t>Plug into a breadboard, use standoffs, or attach it to a robot.</a:t>
            </a:r>
          </a:p>
          <a:p>
            <a:r>
              <a:rPr lang="en-US" sz="3000" dirty="0" smtClean="0"/>
              <a:t>Be careful of the micro USB connector!  It pries off easily.</a:t>
            </a:r>
          </a:p>
          <a:p>
            <a:r>
              <a:rPr lang="en-US" sz="3000" dirty="0" smtClean="0"/>
              <a:t>Don’t bathe with it.</a:t>
            </a:r>
          </a:p>
        </p:txBody>
      </p:sp>
      <p:sp>
        <p:nvSpPr>
          <p:cNvPr id="4" name="Slide Number Placeholder 3"/>
          <p:cNvSpPr>
            <a:spLocks noGrp="1"/>
          </p:cNvSpPr>
          <p:nvPr>
            <p:ph type="sldNum" sz="quarter" idx="12"/>
          </p:nvPr>
        </p:nvSpPr>
        <p:spPr/>
        <p:txBody>
          <a:bodyPr/>
          <a:lstStyle/>
          <a:p>
            <a:fld id="{B9698738-B369-4EC2-B00C-B62D0CC57A96}" type="slidenum">
              <a:rPr lang="en-US" smtClean="0"/>
              <a:t>30</a:t>
            </a:fld>
            <a:endParaRPr lang="en-US"/>
          </a:p>
        </p:txBody>
      </p:sp>
    </p:spTree>
    <p:extLst>
      <p:ext uri="{BB962C8B-B14F-4D97-AF65-F5344CB8AC3E}">
        <p14:creationId xmlns:p14="http://schemas.microsoft.com/office/powerpoint/2010/main" val="912274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084305" cy="1478570"/>
          </a:xfrm>
        </p:spPr>
        <p:txBody>
          <a:bodyPr/>
          <a:lstStyle/>
          <a:p>
            <a:r>
              <a:rPr lang="en-US" dirty="0" smtClean="0"/>
              <a:t>Microcontroller Upload Warnings!</a:t>
            </a:r>
            <a:endParaRPr lang="en-US" dirty="0"/>
          </a:p>
        </p:txBody>
      </p:sp>
      <p:sp>
        <p:nvSpPr>
          <p:cNvPr id="3" name="Content Placeholder 2"/>
          <p:cNvSpPr>
            <a:spLocks noGrp="1"/>
          </p:cNvSpPr>
          <p:nvPr>
            <p:ph idx="1"/>
          </p:nvPr>
        </p:nvSpPr>
        <p:spPr>
          <a:xfrm>
            <a:off x="1141413" y="1303472"/>
            <a:ext cx="10570688" cy="4922230"/>
          </a:xfrm>
        </p:spPr>
        <p:txBody>
          <a:bodyPr>
            <a:noAutofit/>
          </a:bodyPr>
          <a:lstStyle/>
          <a:p>
            <a:r>
              <a:rPr lang="en-US" sz="3000" dirty="0" smtClean="0"/>
              <a:t>While the computer is downloading code to the microcontroller …</a:t>
            </a:r>
          </a:p>
          <a:p>
            <a:pPr lvl="1"/>
            <a:r>
              <a:rPr lang="en-US" sz="2800" dirty="0" smtClean="0"/>
              <a:t>NEVER unplug the microcontroller!</a:t>
            </a:r>
          </a:p>
          <a:p>
            <a:pPr lvl="1"/>
            <a:r>
              <a:rPr lang="en-US" sz="2800" dirty="0" smtClean="0"/>
              <a:t>NEVER upload more code!  </a:t>
            </a:r>
          </a:p>
          <a:p>
            <a:pPr lvl="1"/>
            <a:r>
              <a:rPr lang="en-US" sz="2800" dirty="0" smtClean="0"/>
              <a:t>Be patient!  Wait for the software to tell you the code has been uploaded.</a:t>
            </a:r>
            <a:endParaRPr lang="en-US" sz="2800" dirty="0"/>
          </a:p>
          <a:p>
            <a:pPr marL="228600" lvl="1"/>
            <a:r>
              <a:rPr lang="en-US" sz="3000" dirty="0" smtClean="0"/>
              <a:t>It seems that some of these issues have been resolved recently for Teensy 3.2 users, as the new boards are now made in the USA.  These seem to be more robust and less susceptible to the above issues.</a:t>
            </a:r>
            <a:endParaRPr lang="en-US" sz="3000" dirty="0"/>
          </a:p>
        </p:txBody>
      </p:sp>
      <p:sp>
        <p:nvSpPr>
          <p:cNvPr id="4" name="Slide Number Placeholder 3"/>
          <p:cNvSpPr>
            <a:spLocks noGrp="1"/>
          </p:cNvSpPr>
          <p:nvPr>
            <p:ph type="sldNum" sz="quarter" idx="12"/>
          </p:nvPr>
        </p:nvSpPr>
        <p:spPr>
          <a:xfrm>
            <a:off x="11326556" y="6043139"/>
            <a:ext cx="771089" cy="365125"/>
          </a:xfrm>
        </p:spPr>
        <p:txBody>
          <a:bodyPr/>
          <a:lstStyle/>
          <a:p>
            <a:fld id="{B9698738-B369-4EC2-B00C-B62D0CC57A96}" type="slidenum">
              <a:rPr lang="en-US" smtClean="0"/>
              <a:t>31</a:t>
            </a:fld>
            <a:endParaRPr lang="en-US" dirty="0"/>
          </a:p>
        </p:txBody>
      </p:sp>
    </p:spTree>
    <p:extLst>
      <p:ext uri="{BB962C8B-B14F-4D97-AF65-F5344CB8AC3E}">
        <p14:creationId xmlns:p14="http://schemas.microsoft.com/office/powerpoint/2010/main" val="2812885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084305" cy="1478570"/>
          </a:xfrm>
        </p:spPr>
        <p:txBody>
          <a:bodyPr/>
          <a:lstStyle/>
          <a:p>
            <a:r>
              <a:rPr lang="en-US" dirty="0" smtClean="0"/>
              <a:t>Upload Hints</a:t>
            </a:r>
            <a:endParaRPr lang="en-US" dirty="0"/>
          </a:p>
        </p:txBody>
      </p:sp>
      <p:sp>
        <p:nvSpPr>
          <p:cNvPr id="3" name="Content Placeholder 2"/>
          <p:cNvSpPr>
            <a:spLocks noGrp="1"/>
          </p:cNvSpPr>
          <p:nvPr>
            <p:ph idx="1"/>
          </p:nvPr>
        </p:nvSpPr>
        <p:spPr>
          <a:xfrm>
            <a:off x="1141414" y="1204686"/>
            <a:ext cx="10337223" cy="5196114"/>
          </a:xfrm>
        </p:spPr>
        <p:txBody>
          <a:bodyPr>
            <a:noAutofit/>
          </a:bodyPr>
          <a:lstStyle/>
          <a:p>
            <a:pPr marL="228600" lvl="1"/>
            <a:r>
              <a:rPr lang="en-US" sz="3000" dirty="0" smtClean="0"/>
              <a:t>Some ways to prevent microcontroller damage:</a:t>
            </a:r>
          </a:p>
          <a:p>
            <a:pPr marL="685800" lvl="2"/>
            <a:r>
              <a:rPr lang="en-US" sz="2800" b="1" dirty="0" smtClean="0"/>
              <a:t>Verify</a:t>
            </a:r>
            <a:r>
              <a:rPr lang="en-US" sz="2800" dirty="0" smtClean="0"/>
              <a:t> code before uploading.</a:t>
            </a:r>
          </a:p>
          <a:p>
            <a:pPr marL="685800" lvl="2"/>
            <a:r>
              <a:rPr lang="en-US" sz="2800" dirty="0" smtClean="0"/>
              <a:t>Start each program with a function that flashes the onboard LED.  Then, when you see the blinking LED, you know the code is running and it is ok to unplug.</a:t>
            </a:r>
          </a:p>
          <a:p>
            <a:pPr marL="685800" lvl="2"/>
            <a:r>
              <a:rPr lang="en-US" sz="2800" dirty="0" smtClean="0"/>
              <a:t>Listen to the </a:t>
            </a:r>
            <a:r>
              <a:rPr lang="en-US" sz="2800" dirty="0" err="1" smtClean="0"/>
              <a:t>plinky</a:t>
            </a:r>
            <a:r>
              <a:rPr lang="en-US" sz="2800" dirty="0" smtClean="0"/>
              <a:t> sounds of the IDE confirming that the code has downloaded.</a:t>
            </a:r>
          </a:p>
          <a:p>
            <a:pPr marL="685800" lvl="2"/>
            <a:r>
              <a:rPr lang="en-US" sz="2800" dirty="0" smtClean="0"/>
              <a:t>Read the messages on the IDE that confirm the code has been downloaded.</a:t>
            </a:r>
          </a:p>
          <a:p>
            <a:pPr marL="228600" lvl="1"/>
            <a:endParaRPr lang="en-US" sz="3000" dirty="0"/>
          </a:p>
        </p:txBody>
      </p:sp>
      <p:sp>
        <p:nvSpPr>
          <p:cNvPr id="4" name="Slide Number Placeholder 3"/>
          <p:cNvSpPr>
            <a:spLocks noGrp="1"/>
          </p:cNvSpPr>
          <p:nvPr>
            <p:ph type="sldNum" sz="quarter" idx="12"/>
          </p:nvPr>
        </p:nvSpPr>
        <p:spPr>
          <a:xfrm>
            <a:off x="11225718" y="6035675"/>
            <a:ext cx="771089" cy="365125"/>
          </a:xfrm>
        </p:spPr>
        <p:txBody>
          <a:bodyPr/>
          <a:lstStyle/>
          <a:p>
            <a:fld id="{B9698738-B369-4EC2-B00C-B62D0CC57A96}" type="slidenum">
              <a:rPr lang="en-US" smtClean="0"/>
              <a:t>32</a:t>
            </a:fld>
            <a:endParaRPr lang="en-US" dirty="0"/>
          </a:p>
        </p:txBody>
      </p:sp>
    </p:spTree>
    <p:extLst>
      <p:ext uri="{BB962C8B-B14F-4D97-AF65-F5344CB8AC3E}">
        <p14:creationId xmlns:p14="http://schemas.microsoft.com/office/powerpoint/2010/main" val="2486452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99" y="0"/>
            <a:ext cx="10708730" cy="1378424"/>
          </a:xfrm>
        </p:spPr>
        <p:txBody>
          <a:bodyPr/>
          <a:lstStyle/>
          <a:p>
            <a:r>
              <a:rPr lang="en-US" dirty="0" smtClean="0"/>
              <a:t>Code Tutorial #1: </a:t>
            </a:r>
            <a:r>
              <a:rPr lang="en-US" dirty="0" smtClean="0">
                <a:solidFill>
                  <a:srgbClr val="FFFF00"/>
                </a:solidFill>
              </a:rPr>
              <a:t>Variables and Concatenation</a:t>
            </a:r>
            <a:endParaRPr lang="en-US" dirty="0">
              <a:solidFill>
                <a:srgbClr val="FFFF00"/>
              </a:solidFill>
            </a:endParaRPr>
          </a:p>
        </p:txBody>
      </p:sp>
      <p:sp>
        <p:nvSpPr>
          <p:cNvPr id="3" name="Content Placeholder 2"/>
          <p:cNvSpPr>
            <a:spLocks noGrp="1"/>
          </p:cNvSpPr>
          <p:nvPr>
            <p:ph idx="1"/>
          </p:nvPr>
        </p:nvSpPr>
        <p:spPr>
          <a:xfrm>
            <a:off x="566057" y="1219201"/>
            <a:ext cx="11234058" cy="5335191"/>
          </a:xfrm>
        </p:spPr>
        <p:txBody>
          <a:bodyPr>
            <a:noAutofit/>
          </a:bodyPr>
          <a:lstStyle/>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void </a:t>
            </a:r>
            <a:r>
              <a:rPr lang="en-US" dirty="0">
                <a:latin typeface="Courier New" panose="02070309020205020404" pitchFamily="49" charset="0"/>
                <a:cs typeface="Courier New" panose="02070309020205020404" pitchFamily="49" charset="0"/>
              </a:rPr>
              <a:t>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a:t>
            </a:r>
            <a:r>
              <a:rPr lang="en-US" b="1" dirty="0">
                <a:latin typeface="Courier New" panose="02070309020205020404" pitchFamily="49" charset="0"/>
                <a:cs typeface="Courier New" panose="02070309020205020404" pitchFamily="49" charset="0"/>
              </a:rPr>
              <a:t>("Hello</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print message to screen</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 </a:t>
            </a:r>
            <a:r>
              <a:rPr lang="en-US" b="1" dirty="0" err="1" smtClean="0">
                <a:latin typeface="Courier New" panose="02070309020205020404" pitchFamily="49" charset="0"/>
                <a:cs typeface="Courier New" panose="02070309020205020404" pitchFamily="49" charset="0"/>
              </a:rPr>
              <a:t>myName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"Chris";  </a:t>
            </a:r>
            <a:r>
              <a:rPr lang="en-US" dirty="0" smtClean="0">
                <a:latin typeface="Courier New" panose="02070309020205020404" pitchFamily="49" charset="0"/>
                <a:cs typeface="Courier New" panose="02070309020205020404" pitchFamily="49" charset="0"/>
              </a:rPr>
              <a:t>// make </a:t>
            </a:r>
            <a:r>
              <a:rPr lang="en-US" dirty="0">
                <a:latin typeface="Courier New" panose="02070309020205020404" pitchFamily="49" charset="0"/>
                <a:cs typeface="Courier New" panose="02070309020205020404" pitchFamily="49" charset="0"/>
              </a:rPr>
              <a:t>a String </a:t>
            </a:r>
            <a:r>
              <a:rPr lang="en-US" dirty="0" smtClean="0">
                <a:latin typeface="Courier New" panose="02070309020205020404" pitchFamily="49" charset="0"/>
                <a:cs typeface="Courier New" panose="02070309020205020404" pitchFamily="49" charset="0"/>
              </a:rPr>
              <a:t>variable</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Serial.println</a:t>
            </a:r>
            <a:r>
              <a:rPr lang="en-US" b="1" dirty="0">
                <a:latin typeface="Courier New" panose="02070309020205020404" pitchFamily="49" charset="0"/>
                <a:cs typeface="Courier New" panose="02070309020205020404" pitchFamily="49" charset="0"/>
              </a:rPr>
              <a:t> ("My name is " + </a:t>
            </a:r>
            <a:r>
              <a:rPr lang="en-US" b="1" dirty="0" err="1">
                <a:latin typeface="Courier New" panose="02070309020205020404" pitchFamily="49" charset="0"/>
                <a:cs typeface="Courier New" panose="02070309020205020404" pitchFamily="49" charset="0"/>
              </a:rPr>
              <a:t>myName</a:t>
            </a:r>
            <a:r>
              <a:rPr lang="en-US" b="1"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concatenate!</a:t>
            </a:r>
          </a:p>
          <a:p>
            <a:pPr marL="0" indent="0">
              <a:lnSpc>
                <a:spcPct val="100000"/>
              </a:lnSpc>
              <a:spcBef>
                <a:spcPts val="0"/>
              </a:spcBef>
              <a:buNone/>
            </a:pP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delay(50</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pause for </a:t>
            </a:r>
            <a:r>
              <a:rPr lang="en-US" dirty="0" smtClean="0">
                <a:latin typeface="Courier New" panose="02070309020205020404" pitchFamily="49" charset="0"/>
                <a:cs typeface="Courier New" panose="02070309020205020404" pitchFamily="49" charset="0"/>
              </a:rPr>
              <a:t>50ms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0.05s)</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while(true);              </a:t>
            </a:r>
            <a:r>
              <a:rPr lang="en-US" dirty="0" smtClean="0">
                <a:latin typeface="Courier New" panose="02070309020205020404" pitchFamily="49" charset="0"/>
                <a:cs typeface="Courier New" panose="02070309020205020404" pitchFamily="49" charset="0"/>
              </a:rPr>
              <a:t>// pause indefinitely</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B9698738-B369-4EC2-B00C-B62D0CC57A96}" type="slidenum">
              <a:rPr lang="en-US" smtClean="0"/>
              <a:t>33</a:t>
            </a:fld>
            <a:endParaRPr lang="en-US" dirty="0"/>
          </a:p>
        </p:txBody>
      </p:sp>
      <p:sp>
        <p:nvSpPr>
          <p:cNvPr id="5" name="Right Arrow 4"/>
          <p:cNvSpPr/>
          <p:nvPr/>
        </p:nvSpPr>
        <p:spPr>
          <a:xfrm>
            <a:off x="337605" y="2714016"/>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44195" y="3166641"/>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41540"/>
          <a:stretch/>
        </p:blipFill>
        <p:spPr>
          <a:xfrm>
            <a:off x="3193145" y="4889593"/>
            <a:ext cx="4820330" cy="1474920"/>
          </a:xfrm>
          <a:prstGeom prst="rect">
            <a:avLst/>
          </a:prstGeom>
        </p:spPr>
      </p:pic>
    </p:spTree>
    <p:extLst>
      <p:ext uri="{BB962C8B-B14F-4D97-AF65-F5344CB8AC3E}">
        <p14:creationId xmlns:p14="http://schemas.microsoft.com/office/powerpoint/2010/main" val="288168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A Math Function</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Create a new </a:t>
            </a:r>
            <a:r>
              <a:rPr lang="en-US" sz="3000" b="1" dirty="0" smtClean="0">
                <a:cs typeface="Courier New" panose="02070309020205020404" pitchFamily="49" charset="0"/>
              </a:rPr>
              <a:t>function</a:t>
            </a:r>
            <a:r>
              <a:rPr lang="en-US" sz="3000" dirty="0" smtClean="0">
                <a:cs typeface="Courier New" panose="02070309020205020404" pitchFamily="49" charset="0"/>
              </a:rPr>
              <a:t> </a:t>
            </a:r>
            <a:r>
              <a:rPr lang="en-US" sz="3000" u="sng" dirty="0" smtClean="0">
                <a:cs typeface="Courier New" panose="02070309020205020404" pitchFamily="49" charset="0"/>
              </a:rPr>
              <a:t>below</a:t>
            </a:r>
            <a:r>
              <a:rPr lang="en-US" sz="3000" dirty="0" smtClean="0">
                <a:cs typeface="Courier New" panose="02070309020205020404" pitchFamily="49" charset="0"/>
              </a:rPr>
              <a:t> the loop() function:</a:t>
            </a: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void print2x3(){</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create floating-point variables</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float x = 2.0;</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float y = 3.0;</a:t>
            </a:r>
          </a:p>
          <a:p>
            <a:pPr marL="0" indent="0">
              <a:lnSpc>
                <a:spcPct val="100000"/>
              </a:lnSpc>
              <a:spcBef>
                <a:spcPts val="0"/>
              </a:spcBef>
              <a:buNone/>
            </a:pPr>
            <a:endParaRPr lang="en-US"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float product;     </a:t>
            </a:r>
            <a:r>
              <a:rPr lang="en-US" dirty="0">
                <a:latin typeface="Courier New" panose="02070309020205020404" pitchFamily="49" charset="0"/>
                <a:cs typeface="Courier New" panose="02070309020205020404" pitchFamily="49" charset="0"/>
              </a:rPr>
              <a:t>// establish a new variable</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product = x * y;   </a:t>
            </a:r>
            <a:r>
              <a:rPr lang="en-US" dirty="0">
                <a:latin typeface="Courier New" panose="02070309020205020404" pitchFamily="49" charset="0"/>
                <a:cs typeface="Courier New" panose="02070309020205020404" pitchFamily="49" charset="0"/>
              </a:rPr>
              <a:t>// assign it a value</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Serial.println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("2 x 3 = " + String(product));</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a:t>
            </a:r>
            <a:endParaRPr lang="en-US" sz="3000" dirty="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34</a:t>
            </a:fld>
            <a:endParaRPr lang="en-US" dirty="0"/>
          </a:p>
        </p:txBody>
      </p:sp>
    </p:spTree>
    <p:extLst>
      <p:ext uri="{BB962C8B-B14F-4D97-AF65-F5344CB8AC3E}">
        <p14:creationId xmlns:p14="http://schemas.microsoft.com/office/powerpoint/2010/main" val="3892646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Call the function</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We must “call” the function from within the loop() to run the code:</a:t>
            </a: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Serial.println</a:t>
            </a:r>
            <a:r>
              <a:rPr lang="en-US" b="1" dirty="0">
                <a:latin typeface="Courier New" panose="02070309020205020404" pitchFamily="49" charset="0"/>
                <a:cs typeface="Courier New" panose="02070309020205020404" pitchFamily="49" charset="0"/>
              </a:rPr>
              <a:t>("Hello"); </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myName</a:t>
            </a:r>
            <a:r>
              <a:rPr lang="en-US" b="1" dirty="0">
                <a:latin typeface="Courier New" panose="02070309020205020404" pitchFamily="49" charset="0"/>
                <a:cs typeface="Courier New" panose="02070309020205020404" pitchFamily="49" charset="0"/>
              </a:rPr>
              <a:t> = "Chris";    </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Serial.println</a:t>
            </a:r>
            <a:r>
              <a:rPr lang="en-US" b="1" dirty="0">
                <a:latin typeface="Courier New" panose="02070309020205020404" pitchFamily="49" charset="0"/>
                <a:cs typeface="Courier New" panose="02070309020205020404" pitchFamily="49" charset="0"/>
              </a:rPr>
              <a:t> ("My name is " + </a:t>
            </a:r>
            <a:r>
              <a:rPr lang="en-US" b="1" dirty="0" err="1" smtClean="0">
                <a:latin typeface="Courier New" panose="02070309020205020404" pitchFamily="49" charset="0"/>
                <a:cs typeface="Courier New" panose="02070309020205020404" pitchFamily="49" charset="0"/>
              </a:rPr>
              <a:t>myName</a:t>
            </a:r>
            <a:endParaRPr lang="en-US" b="1"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print2x3();   </a:t>
            </a:r>
            <a:r>
              <a:rPr lang="en-US" dirty="0">
                <a:latin typeface="Courier New" panose="02070309020205020404" pitchFamily="49" charset="0"/>
                <a:cs typeface="Courier New" panose="02070309020205020404" pitchFamily="49" charset="0"/>
              </a:rPr>
              <a:t>// call this function</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delay(50); </a:t>
            </a:r>
            <a:endParaRPr lang="en-US" b="1"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while(true</a:t>
            </a:r>
            <a:r>
              <a:rPr lang="en-US" b="1"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a:t>
            </a:r>
            <a:endParaRPr lang="en-US" sz="3000" dirty="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35</a:t>
            </a:fld>
            <a:endParaRPr lang="en-US" dirty="0"/>
          </a:p>
        </p:txBody>
      </p:sp>
      <p:sp>
        <p:nvSpPr>
          <p:cNvPr id="6" name="Right Arrow 5"/>
          <p:cNvSpPr/>
          <p:nvPr/>
        </p:nvSpPr>
        <p:spPr>
          <a:xfrm>
            <a:off x="642404" y="4063841"/>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12476" r="54344" b="68097"/>
          <a:stretch/>
        </p:blipFill>
        <p:spPr>
          <a:xfrm>
            <a:off x="6933075" y="4646805"/>
            <a:ext cx="4500610" cy="1717708"/>
          </a:xfrm>
          <a:prstGeom prst="rect">
            <a:avLst/>
          </a:prstGeom>
        </p:spPr>
      </p:pic>
    </p:spTree>
    <p:extLst>
      <p:ext uri="{BB962C8B-B14F-4D97-AF65-F5344CB8AC3E}">
        <p14:creationId xmlns:p14="http://schemas.microsoft.com/office/powerpoint/2010/main" val="3939073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void </a:t>
            </a:r>
            <a:r>
              <a:rPr lang="en-US" b="1" dirty="0">
                <a:latin typeface="Courier New" panose="02070309020205020404" pitchFamily="49" charset="0"/>
                <a:cs typeface="Courier New" panose="02070309020205020404" pitchFamily="49" charset="0"/>
              </a:rPr>
              <a:t>print2x3(){</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Serial.println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b="1" dirty="0">
                <a:solidFill>
                  <a:schemeClr val="accent2">
                    <a:lumMod val="60000"/>
                    <a:lumOff val="40000"/>
                  </a:schemeClr>
                </a:solidFill>
                <a:latin typeface="Courier New" panose="02070309020205020404" pitchFamily="49" charset="0"/>
                <a:cs typeface="Courier New" panose="02070309020205020404" pitchFamily="49" charset="0"/>
              </a:rPr>
              <a:t>"2 x 3 = " </a:t>
            </a:r>
            <a:r>
              <a:rPr lang="en-US" b="1" dirty="0">
                <a:latin typeface="Courier New" panose="02070309020205020404" pitchFamily="49" charset="0"/>
                <a:cs typeface="Courier New" panose="02070309020205020404" pitchFamily="49" charset="0"/>
              </a:rPr>
              <a:t>+ String(product</a:t>
            </a:r>
            <a:r>
              <a:rPr lang="en-US" b="1" dirty="0" smtClean="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Serial.println</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b="1" dirty="0">
                <a:solidFill>
                  <a:schemeClr val="accent2">
                    <a:lumMod val="60000"/>
                    <a:lumOff val="40000"/>
                  </a:schemeClr>
                </a:solidFill>
                <a:latin typeface="Courier New" panose="02070309020205020404" pitchFamily="49" charset="0"/>
                <a:cs typeface="Courier New" panose="02070309020205020404" pitchFamily="49" charset="0"/>
              </a:rPr>
              <a:t>"2 x 3 = " </a:t>
            </a:r>
            <a:r>
              <a:rPr lang="en-US" b="1" dirty="0">
                <a:latin typeface="Courier New" panose="02070309020205020404" pitchFamily="49" charset="0"/>
                <a:cs typeface="Courier New" panose="02070309020205020404" pitchFamily="49" charset="0"/>
              </a:rPr>
              <a:t>+ String(product, 4));</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Serial.println</a:t>
            </a:r>
            <a:r>
              <a:rPr lang="en-US" b="1" dirty="0">
                <a:latin typeface="Courier New" panose="02070309020205020404" pitchFamily="49" charset="0"/>
                <a:cs typeface="Courier New" panose="02070309020205020404" pitchFamily="49" charset="0"/>
              </a:rPr>
              <a:t> (String(x) + </a:t>
            </a:r>
            <a:r>
              <a:rPr lang="en-US" b="1" dirty="0">
                <a:solidFill>
                  <a:schemeClr val="accent2">
                    <a:lumMod val="60000"/>
                    <a:lumOff val="40000"/>
                  </a:schemeClr>
                </a:solidFill>
                <a:latin typeface="Courier New" panose="02070309020205020404" pitchFamily="49" charset="0"/>
                <a:cs typeface="Courier New" panose="02070309020205020404" pitchFamily="49" charset="0"/>
              </a:rPr>
              <a:t>" </a:t>
            </a:r>
            <a:r>
              <a:rPr lang="en-US" b="1" dirty="0" smtClean="0">
                <a:solidFill>
                  <a:schemeClr val="accent2">
                    <a:lumMod val="60000"/>
                    <a:lumOff val="40000"/>
                  </a:schemeClr>
                </a:solidFill>
                <a:latin typeface="Courier New" panose="02070309020205020404" pitchFamily="49" charset="0"/>
                <a:cs typeface="Courier New" panose="02070309020205020404" pitchFamily="49" charset="0"/>
              </a:rPr>
              <a:t>x </a:t>
            </a:r>
            <a:r>
              <a:rPr lang="en-US" b="1" dirty="0">
                <a:solidFill>
                  <a:schemeClr val="accent2">
                    <a:lumMod val="60000"/>
                    <a:lumOff val="40000"/>
                  </a:schemeClr>
                </a:solidFill>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String(y) + </a:t>
            </a:r>
            <a:r>
              <a:rPr lang="en-US" b="1" dirty="0">
                <a:solidFill>
                  <a:schemeClr val="accent2">
                    <a:lumMod val="60000"/>
                    <a:lumOff val="40000"/>
                  </a:schemeClr>
                </a:solidFill>
                <a:latin typeface="Courier New" panose="02070309020205020404" pitchFamily="49" charset="0"/>
                <a:cs typeface="Courier New" panose="02070309020205020404" pitchFamily="49" charset="0"/>
              </a:rPr>
              <a:t>" = " </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String(product</a:t>
            </a:r>
            <a:r>
              <a:rPr lang="en-US" b="1"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b="1" dirty="0" smtClean="0">
                <a:latin typeface="Courier New" panose="02070309020205020404" pitchFamily="49" charset="0"/>
                <a:cs typeface="Courier New" panose="02070309020205020404" pitchFamily="49" charset="0"/>
              </a:rPr>
              <a:t>}</a:t>
            </a:r>
            <a:endParaRPr lang="en-US" sz="3000" dirty="0">
              <a:cs typeface="Courier New" panose="02070309020205020404" pitchFamily="49" charset="0"/>
            </a:endParaRPr>
          </a:p>
        </p:txBody>
      </p:sp>
      <p:pic>
        <p:nvPicPr>
          <p:cNvPr id="16" name="Picture 15"/>
          <p:cNvPicPr>
            <a:picLocks noChangeAspect="1"/>
          </p:cNvPicPr>
          <p:nvPr/>
        </p:nvPicPr>
        <p:blipFill>
          <a:blip r:embed="rId3"/>
          <a:stretch>
            <a:fillRect/>
          </a:stretch>
        </p:blipFill>
        <p:spPr>
          <a:xfrm>
            <a:off x="5790827" y="3759047"/>
            <a:ext cx="4029545" cy="2528887"/>
          </a:xfrm>
          <a:prstGeom prst="rect">
            <a:avLst/>
          </a:prstGeom>
        </p:spPr>
      </p:pic>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a:solidFill>
                  <a:srgbClr val="FFFF00"/>
                </a:solidFill>
              </a:rPr>
              <a:t>More ways to print</a:t>
            </a: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36</a:t>
            </a:fld>
            <a:endParaRPr lang="en-US" dirty="0"/>
          </a:p>
        </p:txBody>
      </p:sp>
      <p:sp>
        <p:nvSpPr>
          <p:cNvPr id="6" name="Right Arrow 5"/>
          <p:cNvSpPr/>
          <p:nvPr/>
        </p:nvSpPr>
        <p:spPr>
          <a:xfrm>
            <a:off x="5333923" y="5312069"/>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339738" y="5776004"/>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93208" y="2724086"/>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84509" y="3158993"/>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8621409" y="5312068"/>
            <a:ext cx="456904" cy="3144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6200000">
            <a:off x="7262510" y="6161681"/>
            <a:ext cx="456904" cy="31445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6200000">
            <a:off x="5967111" y="6154647"/>
            <a:ext cx="456904" cy="31445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7849084">
            <a:off x="9542349" y="2187241"/>
            <a:ext cx="1014465" cy="3382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200000">
            <a:off x="9024181" y="3551704"/>
            <a:ext cx="456904" cy="31445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5333924" y="3544670"/>
            <a:ext cx="456904" cy="314451"/>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115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Create a Module</a:t>
            </a:r>
            <a:endParaRPr lang="en-US" dirty="0">
              <a:solidFill>
                <a:srgbClr val="FFFF00"/>
              </a:solidFill>
            </a:endParaRPr>
          </a:p>
        </p:txBody>
      </p:sp>
      <p:sp>
        <p:nvSpPr>
          <p:cNvPr id="3" name="Content Placeholder 2"/>
          <p:cNvSpPr>
            <a:spLocks noGrp="1"/>
          </p:cNvSpPr>
          <p:nvPr>
            <p:ph idx="1"/>
          </p:nvPr>
        </p:nvSpPr>
        <p:spPr>
          <a:xfrm>
            <a:off x="827315" y="1219201"/>
            <a:ext cx="10972800" cy="5335191"/>
          </a:xfrm>
        </p:spPr>
        <p:txBody>
          <a:bodyPr>
            <a:noAutofit/>
          </a:bodyPr>
          <a:lstStyle/>
          <a:p>
            <a:pPr marL="0" indent="0">
              <a:lnSpc>
                <a:spcPct val="100000"/>
              </a:lnSpc>
              <a:spcBef>
                <a:spcPts val="0"/>
              </a:spcBef>
              <a:buNone/>
            </a:pPr>
            <a:r>
              <a:rPr lang="en-US" sz="3000" dirty="0" smtClean="0">
                <a:cs typeface="Courier New" panose="02070309020205020404" pitchFamily="49" charset="0"/>
              </a:rPr>
              <a:t>Create a new </a:t>
            </a:r>
            <a:r>
              <a:rPr lang="en-US" sz="3000" u="sng" dirty="0" smtClean="0">
                <a:cs typeface="Courier New" panose="02070309020205020404" pitchFamily="49" charset="0"/>
              </a:rPr>
              <a:t>module</a:t>
            </a:r>
            <a:r>
              <a:rPr lang="en-US" sz="3000" dirty="0" smtClean="0">
                <a:cs typeface="Courier New" panose="02070309020205020404" pitchFamily="49" charset="0"/>
              </a:rPr>
              <a:t> by adding a New Tab:</a:t>
            </a:r>
          </a:p>
          <a:p>
            <a:pPr marL="0" indent="0">
              <a:lnSpc>
                <a:spcPct val="100000"/>
              </a:lnSpc>
              <a:spcBef>
                <a:spcPts val="0"/>
              </a:spcBef>
              <a:buNone/>
            </a:pPr>
            <a:endParaRPr lang="en-US" sz="3000" dirty="0" smtClean="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37</a:t>
            </a:fld>
            <a:endParaRPr lang="en-US" dirty="0"/>
          </a:p>
        </p:txBody>
      </p:sp>
      <p:grpSp>
        <p:nvGrpSpPr>
          <p:cNvPr id="7" name="Group 6"/>
          <p:cNvGrpSpPr/>
          <p:nvPr/>
        </p:nvGrpSpPr>
        <p:grpSpPr>
          <a:xfrm>
            <a:off x="376793" y="1995265"/>
            <a:ext cx="5181599" cy="4137018"/>
            <a:chOff x="2960914" y="1862370"/>
            <a:chExt cx="5950857" cy="4692022"/>
          </a:xfrm>
        </p:grpSpPr>
        <p:pic>
          <p:nvPicPr>
            <p:cNvPr id="5" name="Picture 4"/>
            <p:cNvPicPr>
              <a:picLocks noChangeAspect="1"/>
            </p:cNvPicPr>
            <p:nvPr/>
          </p:nvPicPr>
          <p:blipFill>
            <a:blip r:embed="rId3"/>
            <a:stretch>
              <a:fillRect/>
            </a:stretch>
          </p:blipFill>
          <p:spPr>
            <a:xfrm>
              <a:off x="2960914" y="1862370"/>
              <a:ext cx="5950857" cy="4692022"/>
            </a:xfrm>
            <a:prstGeom prst="rect">
              <a:avLst/>
            </a:prstGeom>
          </p:spPr>
        </p:pic>
        <p:sp>
          <p:nvSpPr>
            <p:cNvPr id="6" name="Oval 5"/>
            <p:cNvSpPr/>
            <p:nvPr/>
          </p:nvSpPr>
          <p:spPr>
            <a:xfrm>
              <a:off x="5115815" y="3407824"/>
              <a:ext cx="3665327" cy="95794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4"/>
          <a:stretch>
            <a:fillRect/>
          </a:stretch>
        </p:blipFill>
        <p:spPr>
          <a:xfrm>
            <a:off x="6863269" y="2281234"/>
            <a:ext cx="5068493" cy="942616"/>
          </a:xfrm>
          <a:prstGeom prst="rect">
            <a:avLst/>
          </a:prstGeom>
        </p:spPr>
      </p:pic>
      <p:grpSp>
        <p:nvGrpSpPr>
          <p:cNvPr id="11" name="Group 10"/>
          <p:cNvGrpSpPr/>
          <p:nvPr/>
        </p:nvGrpSpPr>
        <p:grpSpPr>
          <a:xfrm>
            <a:off x="5638562" y="2297265"/>
            <a:ext cx="1106143" cy="786804"/>
            <a:chOff x="6950304" y="4039196"/>
            <a:chExt cx="1106143" cy="786804"/>
          </a:xfrm>
        </p:grpSpPr>
        <p:sp>
          <p:nvSpPr>
            <p:cNvPr id="8" name="Chevron 7"/>
            <p:cNvSpPr/>
            <p:nvPr/>
          </p:nvSpPr>
          <p:spPr>
            <a:xfrm>
              <a:off x="6950304"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7293427"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
            <p:cNvSpPr/>
            <p:nvPr/>
          </p:nvSpPr>
          <p:spPr>
            <a:xfrm>
              <a:off x="7635532"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rot="5400000">
            <a:off x="8699787" y="3458496"/>
            <a:ext cx="1106143" cy="786804"/>
            <a:chOff x="6950304" y="4039196"/>
            <a:chExt cx="1106143" cy="786804"/>
          </a:xfrm>
        </p:grpSpPr>
        <p:sp>
          <p:nvSpPr>
            <p:cNvPr id="14" name="Chevron 13"/>
            <p:cNvSpPr/>
            <p:nvPr/>
          </p:nvSpPr>
          <p:spPr>
            <a:xfrm>
              <a:off x="6950304"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7293427"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7635532" y="4039196"/>
              <a:ext cx="420915" cy="786804"/>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7" name="Picture 16"/>
          <p:cNvPicPr>
            <a:picLocks noChangeAspect="1"/>
          </p:cNvPicPr>
          <p:nvPr/>
        </p:nvPicPr>
        <p:blipFill rotWithShape="1">
          <a:blip r:embed="rId5"/>
          <a:srcRect t="16325" r="50000" b="57287"/>
          <a:stretch/>
        </p:blipFill>
        <p:spPr>
          <a:xfrm>
            <a:off x="7228175" y="4499909"/>
            <a:ext cx="4049366" cy="1959543"/>
          </a:xfrm>
          <a:prstGeom prst="rect">
            <a:avLst/>
          </a:prstGeom>
        </p:spPr>
      </p:pic>
      <p:sp>
        <p:nvSpPr>
          <p:cNvPr id="18" name="Oval 17"/>
          <p:cNvSpPr/>
          <p:nvPr/>
        </p:nvSpPr>
        <p:spPr>
          <a:xfrm>
            <a:off x="7096528" y="4995801"/>
            <a:ext cx="3191516" cy="84463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467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Move code to the Module</a:t>
            </a:r>
            <a:endParaRPr lang="en-US" dirty="0">
              <a:solidFill>
                <a:srgbClr val="FFFF00"/>
              </a:solidFill>
            </a:endParaRPr>
          </a:p>
        </p:txBody>
      </p:sp>
      <p:sp>
        <p:nvSpPr>
          <p:cNvPr id="3" name="Content Placeholder 2"/>
          <p:cNvSpPr>
            <a:spLocks noGrp="1"/>
          </p:cNvSpPr>
          <p:nvPr>
            <p:ph idx="1"/>
          </p:nvPr>
        </p:nvSpPr>
        <p:spPr>
          <a:xfrm>
            <a:off x="827315" y="1103087"/>
            <a:ext cx="10972800" cy="5451306"/>
          </a:xfrm>
        </p:spPr>
        <p:txBody>
          <a:bodyPr>
            <a:noAutofit/>
          </a:bodyPr>
          <a:lstStyle/>
          <a:p>
            <a:pPr marL="0" indent="0">
              <a:lnSpc>
                <a:spcPct val="100000"/>
              </a:lnSpc>
              <a:spcBef>
                <a:spcPts val="0"/>
              </a:spcBef>
              <a:buNone/>
            </a:pPr>
            <a:r>
              <a:rPr lang="en-US" sz="3000" u="sng" dirty="0" smtClean="0">
                <a:cs typeface="Courier New" panose="02070309020205020404" pitchFamily="49" charset="0"/>
              </a:rPr>
              <a:t>Cut</a:t>
            </a:r>
            <a:r>
              <a:rPr lang="en-US" sz="3000" dirty="0" smtClean="0">
                <a:cs typeface="Courier New" panose="02070309020205020404" pitchFamily="49" charset="0"/>
              </a:rPr>
              <a:t> the product2x3() void function from the </a:t>
            </a:r>
            <a:r>
              <a:rPr lang="en-US" sz="3000" b="1" dirty="0" smtClean="0">
                <a:cs typeface="Courier New" panose="02070309020205020404" pitchFamily="49" charset="0"/>
              </a:rPr>
              <a:t>main module</a:t>
            </a:r>
            <a:r>
              <a:rPr lang="en-US" sz="3000" dirty="0" smtClean="0">
                <a:cs typeface="Courier New" panose="02070309020205020404" pitchFamily="49" charset="0"/>
              </a:rPr>
              <a:t> and paste it into the </a:t>
            </a:r>
            <a:r>
              <a:rPr lang="en-US" sz="3000" b="1" dirty="0" err="1" smtClean="0">
                <a:cs typeface="Courier New" panose="02070309020205020404" pitchFamily="49" charset="0"/>
              </a:rPr>
              <a:t>mathModule</a:t>
            </a:r>
            <a:r>
              <a:rPr lang="en-US" sz="3000" b="1" dirty="0" smtClean="0">
                <a:cs typeface="Courier New" panose="02070309020205020404" pitchFamily="49" charset="0"/>
              </a:rPr>
              <a:t>.  </a:t>
            </a:r>
            <a:r>
              <a:rPr lang="en-US" sz="3000" dirty="0" smtClean="0">
                <a:cs typeface="Courier New" panose="02070309020205020404" pitchFamily="49" charset="0"/>
              </a:rPr>
              <a:t>Then run it.  Modules help organize your code.</a:t>
            </a:r>
            <a:endParaRPr lang="en-US" sz="3000" u="sng" dirty="0" smtClean="0">
              <a:cs typeface="Courier New" panose="02070309020205020404" pitchFamily="49" charset="0"/>
            </a:endParaRPr>
          </a:p>
          <a:p>
            <a:pPr marL="0" indent="0">
              <a:lnSpc>
                <a:spcPct val="100000"/>
              </a:lnSpc>
              <a:spcBef>
                <a:spcPts val="0"/>
              </a:spcBef>
              <a:buNone/>
            </a:pPr>
            <a:endParaRPr lang="en-US" sz="3000" dirty="0" smtClean="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38</a:t>
            </a:fld>
            <a:endParaRPr lang="en-US" dirty="0"/>
          </a:p>
        </p:txBody>
      </p:sp>
      <p:grpSp>
        <p:nvGrpSpPr>
          <p:cNvPr id="21" name="Group 20"/>
          <p:cNvGrpSpPr/>
          <p:nvPr/>
        </p:nvGrpSpPr>
        <p:grpSpPr>
          <a:xfrm>
            <a:off x="1647260" y="2210179"/>
            <a:ext cx="8894303" cy="4344213"/>
            <a:chOff x="2180998" y="2210178"/>
            <a:chExt cx="8894303" cy="4344213"/>
          </a:xfrm>
        </p:grpSpPr>
        <p:pic>
          <p:nvPicPr>
            <p:cNvPr id="19" name="Picture 18"/>
            <p:cNvPicPr>
              <a:picLocks noChangeAspect="1"/>
            </p:cNvPicPr>
            <p:nvPr/>
          </p:nvPicPr>
          <p:blipFill rotWithShape="1">
            <a:blip r:embed="rId3"/>
            <a:srcRect t="5566" b="30523"/>
            <a:stretch/>
          </p:blipFill>
          <p:spPr>
            <a:xfrm>
              <a:off x="2180998" y="2210178"/>
              <a:ext cx="8894303" cy="4344213"/>
            </a:xfrm>
            <a:prstGeom prst="rect">
              <a:avLst/>
            </a:prstGeom>
          </p:spPr>
        </p:pic>
        <p:sp>
          <p:nvSpPr>
            <p:cNvPr id="20" name="Right Arrow 19"/>
            <p:cNvSpPr/>
            <p:nvPr/>
          </p:nvSpPr>
          <p:spPr>
            <a:xfrm rot="9567235">
              <a:off x="3296308" y="2474143"/>
              <a:ext cx="675184" cy="4319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9816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Saving Time</a:t>
            </a:r>
            <a:endParaRPr lang="en-US" dirty="0">
              <a:solidFill>
                <a:srgbClr val="FFFF00"/>
              </a:solidFill>
            </a:endParaRPr>
          </a:p>
        </p:txBody>
      </p:sp>
      <p:sp>
        <p:nvSpPr>
          <p:cNvPr id="3" name="Content Placeholder 2"/>
          <p:cNvSpPr>
            <a:spLocks noGrp="1"/>
          </p:cNvSpPr>
          <p:nvPr>
            <p:ph idx="1"/>
          </p:nvPr>
        </p:nvSpPr>
        <p:spPr>
          <a:xfrm>
            <a:off x="827315" y="1103087"/>
            <a:ext cx="10972800" cy="5451306"/>
          </a:xfrm>
        </p:spPr>
        <p:txBody>
          <a:bodyPr>
            <a:noAutofit/>
          </a:bodyPr>
          <a:lstStyle/>
          <a:p>
            <a:pPr marL="0" indent="0">
              <a:lnSpc>
                <a:spcPct val="100000"/>
              </a:lnSpc>
              <a:spcBef>
                <a:spcPts val="0"/>
              </a:spcBef>
              <a:buNone/>
            </a:pPr>
            <a:r>
              <a:rPr lang="en-US" sz="3000" dirty="0" smtClean="0">
                <a:cs typeface="Courier New" panose="02070309020205020404" pitchFamily="49" charset="0"/>
              </a:rPr>
              <a:t>In the interest of time, visit my book’s website and copy the next algorithm and paste it into the </a:t>
            </a:r>
            <a:r>
              <a:rPr lang="en-US" sz="3000" dirty="0" err="1" smtClean="0">
                <a:cs typeface="Courier New" panose="02070309020205020404" pitchFamily="49" charset="0"/>
              </a:rPr>
              <a:t>mathModule</a:t>
            </a:r>
            <a:r>
              <a:rPr lang="en-US" sz="3000" dirty="0" smtClean="0">
                <a:cs typeface="Courier New" panose="02070309020205020404" pitchFamily="49" charset="0"/>
              </a:rPr>
              <a:t>.  Here’s how:</a:t>
            </a:r>
          </a:p>
          <a:p>
            <a:pPr marL="971550" indent="-514350">
              <a:lnSpc>
                <a:spcPct val="100000"/>
              </a:lnSpc>
              <a:spcBef>
                <a:spcPts val="0"/>
              </a:spcBef>
              <a:buFont typeface="+mj-lt"/>
              <a:buAutoNum type="arabicPeriod"/>
            </a:pPr>
            <a:r>
              <a:rPr lang="en-US" sz="2800" dirty="0" smtClean="0">
                <a:cs typeface="Courier New" panose="02070309020205020404" pitchFamily="49" charset="0"/>
              </a:rPr>
              <a:t>Point your browser to </a:t>
            </a:r>
            <a:r>
              <a:rPr lang="en-US" sz="2800" dirty="0" smtClean="0">
                <a:cs typeface="Courier New" panose="02070309020205020404" pitchFamily="49" charset="0"/>
                <a:hlinkClick r:id="rId3"/>
              </a:rPr>
              <a:t>www.pcrduino.com</a:t>
            </a:r>
            <a:r>
              <a:rPr lang="en-US" sz="2800" dirty="0" smtClean="0">
                <a:cs typeface="Courier New" panose="02070309020205020404" pitchFamily="49" charset="0"/>
              </a:rPr>
              <a:t> and select Workshops from the menu bar.</a:t>
            </a:r>
          </a:p>
          <a:p>
            <a:pPr marL="971550" indent="-514350">
              <a:lnSpc>
                <a:spcPct val="100000"/>
              </a:lnSpc>
              <a:spcBef>
                <a:spcPts val="0"/>
              </a:spcBef>
              <a:buFont typeface="+mj-lt"/>
              <a:buAutoNum type="arabicPeriod"/>
            </a:pPr>
            <a:r>
              <a:rPr lang="en-US" sz="2800" dirty="0">
                <a:cs typeface="Courier New" panose="02070309020205020404" pitchFamily="49" charset="0"/>
              </a:rPr>
              <a:t>C</a:t>
            </a:r>
            <a:r>
              <a:rPr lang="en-US" sz="2800" dirty="0" smtClean="0">
                <a:cs typeface="Courier New" panose="02070309020205020404" pitchFamily="49" charset="0"/>
              </a:rPr>
              <a:t>lick on the link entitled, “</a:t>
            </a:r>
            <a:r>
              <a:rPr lang="en-US" sz="2800" b="1" dirty="0" err="1" smtClean="0">
                <a:cs typeface="Courier New" panose="02070309020205020404" pitchFamily="49" charset="0"/>
              </a:rPr>
              <a:t>printProduct</a:t>
            </a:r>
            <a:r>
              <a:rPr lang="en-US" sz="2800" dirty="0" smtClean="0">
                <a:cs typeface="Courier New" panose="02070309020205020404" pitchFamily="49" charset="0"/>
              </a:rPr>
              <a:t>”.  </a:t>
            </a:r>
          </a:p>
          <a:p>
            <a:pPr marL="971550" indent="-514350">
              <a:lnSpc>
                <a:spcPct val="100000"/>
              </a:lnSpc>
              <a:spcBef>
                <a:spcPts val="0"/>
              </a:spcBef>
              <a:buFont typeface="+mj-lt"/>
              <a:buAutoNum type="arabicPeriod"/>
            </a:pPr>
            <a:r>
              <a:rPr lang="en-US" sz="2800" dirty="0" smtClean="0">
                <a:cs typeface="Courier New" panose="02070309020205020404" pitchFamily="49" charset="0"/>
              </a:rPr>
              <a:t>Copy all of the code.</a:t>
            </a:r>
          </a:p>
          <a:p>
            <a:pPr marL="971550" indent="-514350">
              <a:lnSpc>
                <a:spcPct val="100000"/>
              </a:lnSpc>
              <a:spcBef>
                <a:spcPts val="0"/>
              </a:spcBef>
              <a:buFont typeface="+mj-lt"/>
              <a:buAutoNum type="arabicPeriod"/>
            </a:pPr>
            <a:r>
              <a:rPr lang="en-US" sz="2800" dirty="0" smtClean="0">
                <a:cs typeface="Courier New" panose="02070309020205020404" pitchFamily="49" charset="0"/>
              </a:rPr>
              <a:t>Return to Arduino and paste the code at the bottom of the </a:t>
            </a:r>
            <a:r>
              <a:rPr lang="en-US" sz="2800" dirty="0" err="1" smtClean="0">
                <a:cs typeface="Courier New" panose="02070309020205020404" pitchFamily="49" charset="0"/>
              </a:rPr>
              <a:t>mathModule</a:t>
            </a:r>
            <a:r>
              <a:rPr lang="en-US" sz="2800" dirty="0" smtClean="0">
                <a:cs typeface="Courier New" panose="02070309020205020404" pitchFamily="49" charset="0"/>
              </a:rPr>
              <a:t> module.  </a:t>
            </a:r>
          </a:p>
          <a:p>
            <a:pPr marL="971550" indent="-514350">
              <a:lnSpc>
                <a:spcPct val="100000"/>
              </a:lnSpc>
              <a:spcBef>
                <a:spcPts val="0"/>
              </a:spcBef>
              <a:buFont typeface="+mj-lt"/>
              <a:buAutoNum type="arabicPeriod"/>
            </a:pPr>
            <a:r>
              <a:rPr lang="en-US" sz="2800" dirty="0" smtClean="0">
                <a:cs typeface="Courier New" panose="02070309020205020404" pitchFamily="49" charset="0"/>
              </a:rPr>
              <a:t>Your code should look like this…</a:t>
            </a:r>
          </a:p>
          <a:p>
            <a:pPr marL="0" indent="0">
              <a:lnSpc>
                <a:spcPct val="100000"/>
              </a:lnSpc>
              <a:spcBef>
                <a:spcPts val="0"/>
              </a:spcBef>
              <a:buNone/>
            </a:pPr>
            <a:endParaRPr lang="en-US" sz="3000" dirty="0" smtClean="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39</a:t>
            </a:fld>
            <a:endParaRPr lang="en-US" dirty="0"/>
          </a:p>
        </p:txBody>
      </p:sp>
    </p:spTree>
    <p:extLst>
      <p:ext uri="{BB962C8B-B14F-4D97-AF65-F5344CB8AC3E}">
        <p14:creationId xmlns:p14="http://schemas.microsoft.com/office/powerpoint/2010/main" val="325391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r>
              <a:rPr lang="en-US" sz="3200" dirty="0" smtClean="0"/>
              <a:t>Chris Odom</a:t>
            </a:r>
          </a:p>
          <a:p>
            <a:r>
              <a:rPr lang="en-US" sz="3200" dirty="0" smtClean="0"/>
              <a:t>Brian Patton</a:t>
            </a:r>
          </a:p>
          <a:p>
            <a:r>
              <a:rPr lang="en-US" sz="3200" dirty="0" smtClean="0"/>
              <a:t>Attendees</a:t>
            </a:r>
            <a:endParaRPr lang="en-US" sz="3200" dirty="0"/>
          </a:p>
        </p:txBody>
      </p:sp>
      <p:sp>
        <p:nvSpPr>
          <p:cNvPr id="4" name="Slide Number Placeholder 3"/>
          <p:cNvSpPr>
            <a:spLocks noGrp="1"/>
          </p:cNvSpPr>
          <p:nvPr>
            <p:ph type="sldNum" sz="quarter" idx="12"/>
          </p:nvPr>
        </p:nvSpPr>
        <p:spPr/>
        <p:txBody>
          <a:bodyPr/>
          <a:lstStyle/>
          <a:p>
            <a:fld id="{B9698738-B369-4EC2-B00C-B62D0CC57A96}" type="slidenum">
              <a:rPr lang="en-US" smtClean="0"/>
              <a:t>4</a:t>
            </a:fld>
            <a:endParaRPr lang="en-US"/>
          </a:p>
        </p:txBody>
      </p:sp>
    </p:spTree>
    <p:extLst>
      <p:ext uri="{BB962C8B-B14F-4D97-AF65-F5344CB8AC3E}">
        <p14:creationId xmlns:p14="http://schemas.microsoft.com/office/powerpoint/2010/main" val="320176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The Updated math Module</a:t>
            </a:r>
            <a:endParaRPr lang="en-US" dirty="0">
              <a:solidFill>
                <a:srgbClr val="FFFF00"/>
              </a:solidFill>
            </a:endParaRPr>
          </a:p>
        </p:txBody>
      </p:sp>
      <p:sp>
        <p:nvSpPr>
          <p:cNvPr id="3" name="Content Placeholder 2"/>
          <p:cNvSpPr>
            <a:spLocks noGrp="1"/>
          </p:cNvSpPr>
          <p:nvPr>
            <p:ph idx="1"/>
          </p:nvPr>
        </p:nvSpPr>
        <p:spPr>
          <a:xfrm>
            <a:off x="1263638" y="1074512"/>
            <a:ext cx="10414227" cy="5451306"/>
          </a:xfrm>
        </p:spPr>
        <p:txBody>
          <a:bodyPr>
            <a:normAutofit fontScale="62500" lnSpcReduction="20000"/>
          </a:bodyPr>
          <a:lstStyle/>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void print2x3() {</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a void function</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create floating-point variables</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x = 2.0;</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y = 3.0;</a:t>
            </a:r>
          </a:p>
          <a:p>
            <a:pPr marL="0" indent="0">
              <a:lnSpc>
                <a:spcPct val="100000"/>
              </a:lnSpc>
              <a:spcBef>
                <a:spcPts val="0"/>
              </a:spcBef>
              <a:buNone/>
            </a:pPr>
            <a:endParaRPr lang="en-US" sz="30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product;     // establish a new variable</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product = x * y;   // assign it a value</a:t>
            </a:r>
          </a:p>
          <a:p>
            <a:pPr marL="0" indent="0">
              <a:lnSpc>
                <a:spcPct val="100000"/>
              </a:lnSpc>
              <a:spcBef>
                <a:spcPts val="0"/>
              </a:spcBef>
              <a:buNone/>
            </a:pPr>
            <a:endParaRPr lang="en-US" sz="30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product = x * y;</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Serial.println</a:t>
            </a:r>
            <a:r>
              <a:rPr lang="en-US" sz="3000" dirty="0">
                <a:latin typeface="Courier New" panose="02070309020205020404" pitchFamily="49" charset="0"/>
                <a:cs typeface="Courier New" panose="02070309020205020404" pitchFamily="49" charset="0"/>
              </a:rPr>
              <a:t> ("2 x 3 = " + String(product));</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Serial.println</a:t>
            </a:r>
            <a:r>
              <a:rPr lang="en-US" sz="3000" dirty="0">
                <a:latin typeface="Courier New" panose="02070309020205020404" pitchFamily="49" charset="0"/>
                <a:cs typeface="Courier New" panose="02070309020205020404" pitchFamily="49" charset="0"/>
              </a:rPr>
              <a:t> ("2 x 3 = " + String(product, 4));</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Serial.println</a:t>
            </a:r>
            <a:r>
              <a:rPr lang="en-US" sz="3000" dirty="0">
                <a:latin typeface="Courier New" panose="02070309020205020404" pitchFamily="49" charset="0"/>
                <a:cs typeface="Courier New" panose="02070309020205020404" pitchFamily="49" charset="0"/>
              </a:rPr>
              <a:t> (String(x) + " x " + String(y) + " = " + String(product));</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30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void </a:t>
            </a:r>
            <a:r>
              <a:rPr lang="en-US" sz="3000" dirty="0" err="1">
                <a:latin typeface="Courier New" panose="02070309020205020404" pitchFamily="49" charset="0"/>
                <a:cs typeface="Courier New" panose="02070309020205020404" pitchFamily="49" charset="0"/>
              </a:rPr>
              <a:t>printProduct</a:t>
            </a:r>
            <a:r>
              <a:rPr lang="en-US" sz="3000" dirty="0">
                <a:latin typeface="Courier New" panose="02070309020205020404" pitchFamily="49" charset="0"/>
                <a:cs typeface="Courier New" panose="02070309020205020404" pitchFamily="49" charset="0"/>
              </a:rPr>
              <a:t>(float x, float y) {</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a void function with arguments</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multiply the "passed arguments, x and y"</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product = x * y;</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Serial.println</a:t>
            </a:r>
            <a:r>
              <a:rPr lang="en-US" sz="3000" dirty="0">
                <a:latin typeface="Courier New" panose="02070309020205020404" pitchFamily="49" charset="0"/>
                <a:cs typeface="Courier New" panose="02070309020205020404" pitchFamily="49" charset="0"/>
              </a:rPr>
              <a:t> (String(x) + " x " + String(y) + " = " + String(product));</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3000"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40</a:t>
            </a:fld>
            <a:endParaRPr lang="en-US" dirty="0"/>
          </a:p>
        </p:txBody>
      </p:sp>
    </p:spTree>
    <p:extLst>
      <p:ext uri="{BB962C8B-B14F-4D97-AF65-F5344CB8AC3E}">
        <p14:creationId xmlns:p14="http://schemas.microsoft.com/office/powerpoint/2010/main" val="3555894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A Void with Arguments</a:t>
            </a:r>
            <a:endParaRPr lang="en-US" dirty="0">
              <a:solidFill>
                <a:srgbClr val="FFFF00"/>
              </a:solidFill>
            </a:endParaRPr>
          </a:p>
        </p:txBody>
      </p:sp>
      <p:sp>
        <p:nvSpPr>
          <p:cNvPr id="3" name="Content Placeholder 2"/>
          <p:cNvSpPr>
            <a:spLocks noGrp="1"/>
          </p:cNvSpPr>
          <p:nvPr>
            <p:ph idx="1"/>
          </p:nvPr>
        </p:nvSpPr>
        <p:spPr>
          <a:xfrm>
            <a:off x="942975" y="1378424"/>
            <a:ext cx="10706315" cy="3668938"/>
          </a:xfrm>
        </p:spPr>
        <p:txBody>
          <a:bodyPr>
            <a:normAutofit/>
          </a:bodyPr>
          <a:lstStyle/>
          <a:p>
            <a:pPr marL="0" indent="0">
              <a:lnSpc>
                <a:spcPct val="100000"/>
              </a:lnSpc>
              <a:spcBef>
                <a:spcPts val="0"/>
              </a:spcBef>
              <a:buNone/>
            </a:pPr>
            <a:r>
              <a:rPr lang="en-US" sz="3000" dirty="0" smtClean="0">
                <a:latin typeface="Courier New" panose="02070309020205020404" pitchFamily="49" charset="0"/>
                <a:cs typeface="Courier New" panose="02070309020205020404" pitchFamily="49" charset="0"/>
              </a:rPr>
              <a:t>void </a:t>
            </a:r>
            <a:r>
              <a:rPr lang="en-US" sz="3000" dirty="0" err="1">
                <a:latin typeface="Courier New" panose="02070309020205020404" pitchFamily="49" charset="0"/>
                <a:cs typeface="Courier New" panose="02070309020205020404" pitchFamily="49" charset="0"/>
              </a:rPr>
              <a:t>printProduct</a:t>
            </a:r>
            <a:r>
              <a:rPr lang="en-US" sz="3000" dirty="0">
                <a:latin typeface="Courier New" panose="02070309020205020404" pitchFamily="49" charset="0"/>
                <a:cs typeface="Courier New" panose="02070309020205020404" pitchFamily="49" charset="0"/>
              </a:rPr>
              <a:t>(float x, float y) {</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a void function with arguments</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 multiply the "passed arguments, x and y"</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float product = x * y;</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  </a:t>
            </a:r>
            <a:r>
              <a:rPr lang="en-US" sz="3000" dirty="0" err="1">
                <a:latin typeface="Courier New" panose="02070309020205020404" pitchFamily="49" charset="0"/>
                <a:cs typeface="Courier New" panose="02070309020205020404" pitchFamily="49" charset="0"/>
              </a:rPr>
              <a:t>Serial.println</a:t>
            </a:r>
            <a:r>
              <a:rPr lang="en-US" sz="3000" dirty="0">
                <a:latin typeface="Courier New" panose="02070309020205020404" pitchFamily="49" charset="0"/>
                <a:cs typeface="Courier New" panose="02070309020205020404" pitchFamily="49" charset="0"/>
              </a:rPr>
              <a:t> (String(x) + " x " + String(y) + " = " + String(product));</a:t>
            </a:r>
          </a:p>
          <a:p>
            <a:pPr marL="0" indent="0">
              <a:lnSpc>
                <a:spcPct val="100000"/>
              </a:lnSpc>
              <a:spcBef>
                <a:spcPts val="0"/>
              </a:spcBef>
              <a:buNone/>
            </a:pPr>
            <a:r>
              <a:rPr lang="en-US" sz="3000" dirty="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sz="3000"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41</a:t>
            </a:fld>
            <a:endParaRPr lang="en-US" dirty="0"/>
          </a:p>
        </p:txBody>
      </p:sp>
    </p:spTree>
    <p:extLst>
      <p:ext uri="{BB962C8B-B14F-4D97-AF65-F5344CB8AC3E}">
        <p14:creationId xmlns:p14="http://schemas.microsoft.com/office/powerpoint/2010/main" val="3311115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Call the New Function</a:t>
            </a:r>
            <a:endParaRPr lang="en-US" dirty="0">
              <a:solidFill>
                <a:srgbClr val="FFFF00"/>
              </a:solidFill>
            </a:endParaRPr>
          </a:p>
        </p:txBody>
      </p:sp>
      <p:sp>
        <p:nvSpPr>
          <p:cNvPr id="3" name="Content Placeholder 2"/>
          <p:cNvSpPr>
            <a:spLocks noGrp="1"/>
          </p:cNvSpPr>
          <p:nvPr>
            <p:ph idx="1"/>
          </p:nvPr>
        </p:nvSpPr>
        <p:spPr>
          <a:xfrm>
            <a:off x="827314" y="1103087"/>
            <a:ext cx="11074173" cy="5451306"/>
          </a:xfrm>
        </p:spPr>
        <p:txBody>
          <a:bodyPr>
            <a:normAutofit/>
          </a:bodyPr>
          <a:lstStyle/>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void </a:t>
            </a:r>
            <a:r>
              <a:rPr lang="en-US" dirty="0">
                <a:latin typeface="Courier New" panose="02070309020205020404" pitchFamily="49" charset="0"/>
                <a:cs typeface="Courier New" panose="02070309020205020404" pitchFamily="49" charset="0"/>
              </a:rPr>
              <a:t>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Serial.println</a:t>
            </a:r>
            <a:r>
              <a:rPr lang="en-US" dirty="0">
                <a:latin typeface="Courier New" panose="02070309020205020404" pitchFamily="49" charset="0"/>
                <a:cs typeface="Courier New" panose="02070309020205020404" pitchFamily="49" charset="0"/>
              </a:rPr>
              <a:t>("Hello");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String </a:t>
            </a:r>
            <a:r>
              <a:rPr lang="en-US" dirty="0" err="1">
                <a:latin typeface="Courier New" panose="02070309020205020404" pitchFamily="49" charset="0"/>
                <a:cs typeface="Courier New" panose="02070309020205020404" pitchFamily="49" charset="0"/>
              </a:rPr>
              <a:t>myName</a:t>
            </a:r>
            <a:r>
              <a:rPr lang="en-US" dirty="0">
                <a:latin typeface="Courier New" panose="02070309020205020404" pitchFamily="49" charset="0"/>
                <a:cs typeface="Courier New" panose="02070309020205020404" pitchFamily="49" charset="0"/>
              </a:rPr>
              <a:t> = "Chris";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Serial.println</a:t>
            </a:r>
            <a:r>
              <a:rPr lang="en-US" dirty="0">
                <a:latin typeface="Courier New" panose="02070309020205020404" pitchFamily="49" charset="0"/>
                <a:cs typeface="Courier New" panose="02070309020205020404" pitchFamily="49" charset="0"/>
              </a:rPr>
              <a:t> ("My name is " + </a:t>
            </a:r>
            <a:r>
              <a:rPr lang="en-US" dirty="0" err="1" smtClean="0">
                <a:latin typeface="Courier New" panose="02070309020205020404" pitchFamily="49" charset="0"/>
                <a:cs typeface="Courier New" panose="02070309020205020404" pitchFamily="49" charset="0"/>
              </a:rPr>
              <a:t>myName</a:t>
            </a: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print2x3();   // call this function</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printProduct</a:t>
            </a:r>
            <a:r>
              <a:rPr lang="en-US" b="1" dirty="0">
                <a:latin typeface="Courier New" panose="02070309020205020404" pitchFamily="49" charset="0"/>
                <a:cs typeface="Courier New" panose="02070309020205020404" pitchFamily="49" charset="0"/>
              </a:rPr>
              <a:t>(2.2, 3.3);  </a:t>
            </a:r>
            <a:r>
              <a:rPr lang="en-US" dirty="0">
                <a:latin typeface="Courier New" panose="02070309020205020404" pitchFamily="49" charset="0"/>
                <a:cs typeface="Courier New" panose="02070309020205020404" pitchFamily="49" charset="0"/>
              </a:rPr>
              <a:t>// send arguments x &amp; 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delay(50</a:t>
            </a:r>
            <a:r>
              <a:rPr lang="en-US" dirty="0" smtClean="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while(true</a:t>
            </a:r>
            <a:r>
              <a:rPr lang="en-US"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42</a:t>
            </a:fld>
            <a:endParaRPr lang="en-US" dirty="0"/>
          </a:p>
        </p:txBody>
      </p:sp>
      <p:pic>
        <p:nvPicPr>
          <p:cNvPr id="5" name="Picture 4"/>
          <p:cNvPicPr>
            <a:picLocks noChangeAspect="1"/>
          </p:cNvPicPr>
          <p:nvPr/>
        </p:nvPicPr>
        <p:blipFill rotWithShape="1">
          <a:blip r:embed="rId3"/>
          <a:srcRect t="10018" r="39659" b="67316"/>
          <a:stretch/>
        </p:blipFill>
        <p:spPr>
          <a:xfrm>
            <a:off x="6094412" y="4898670"/>
            <a:ext cx="4080691" cy="1812885"/>
          </a:xfrm>
          <a:prstGeom prst="rect">
            <a:avLst/>
          </a:prstGeom>
        </p:spPr>
      </p:pic>
      <p:sp>
        <p:nvSpPr>
          <p:cNvPr id="6" name="Right Arrow 5"/>
          <p:cNvSpPr/>
          <p:nvPr/>
        </p:nvSpPr>
        <p:spPr>
          <a:xfrm>
            <a:off x="564020" y="4085856"/>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30656" y="3766763"/>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1746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A Non-Void Function</a:t>
            </a:r>
            <a:endParaRPr lang="en-US" dirty="0">
              <a:solidFill>
                <a:srgbClr val="FFFF00"/>
              </a:solidFill>
            </a:endParaRPr>
          </a:p>
        </p:txBody>
      </p:sp>
      <p:sp>
        <p:nvSpPr>
          <p:cNvPr id="3" name="Content Placeholder 2"/>
          <p:cNvSpPr>
            <a:spLocks noGrp="1"/>
          </p:cNvSpPr>
          <p:nvPr>
            <p:ph idx="1"/>
          </p:nvPr>
        </p:nvSpPr>
        <p:spPr>
          <a:xfrm>
            <a:off x="728662" y="1103087"/>
            <a:ext cx="11215687" cy="5451306"/>
          </a:xfrm>
        </p:spPr>
        <p:txBody>
          <a:bodyPr>
            <a:normAutofit/>
          </a:bodyPr>
          <a:lstStyle/>
          <a:p>
            <a:pPr marL="0" indent="0">
              <a:lnSpc>
                <a:spcPct val="100000"/>
              </a:lnSpc>
              <a:spcBef>
                <a:spcPts val="0"/>
              </a:spcBef>
              <a:buNone/>
            </a:pPr>
            <a:r>
              <a:rPr lang="en-US" sz="3000" dirty="0" smtClean="0">
                <a:cs typeface="Courier New" panose="02070309020205020404" pitchFamily="49" charset="0"/>
              </a:rPr>
              <a:t>Again, point your browser to </a:t>
            </a:r>
            <a:r>
              <a:rPr lang="en-US" sz="3000" dirty="0" smtClean="0">
                <a:cs typeface="Courier New" panose="02070309020205020404" pitchFamily="49" charset="0"/>
                <a:hlinkClick r:id="rId3"/>
              </a:rPr>
              <a:t>www.pcrduino.com/workshops</a:t>
            </a:r>
            <a:r>
              <a:rPr lang="en-US" sz="3000" dirty="0" smtClean="0">
                <a:cs typeface="Courier New" panose="02070309020205020404" pitchFamily="49" charset="0"/>
              </a:rPr>
              <a:t> and select copy all of the code from the </a:t>
            </a:r>
            <a:r>
              <a:rPr lang="en-US" sz="3000" b="1" dirty="0" err="1" smtClean="0">
                <a:cs typeface="Courier New" panose="02070309020205020404" pitchFamily="49" charset="0"/>
              </a:rPr>
              <a:t>calcProduct</a:t>
            </a:r>
            <a:r>
              <a:rPr lang="en-US" sz="3000" b="1" dirty="0" smtClean="0">
                <a:cs typeface="Courier New" panose="02070309020205020404" pitchFamily="49" charset="0"/>
              </a:rPr>
              <a:t> </a:t>
            </a:r>
            <a:r>
              <a:rPr lang="en-US" sz="3000" dirty="0" smtClean="0">
                <a:cs typeface="Courier New" panose="02070309020205020404" pitchFamily="49" charset="0"/>
              </a:rPr>
              <a:t>link.  Paste it at the bottom of the </a:t>
            </a:r>
            <a:r>
              <a:rPr lang="en-US" sz="3000" dirty="0" err="1" smtClean="0">
                <a:cs typeface="Courier New" panose="02070309020205020404" pitchFamily="49" charset="0"/>
              </a:rPr>
              <a:t>mathModule</a:t>
            </a:r>
            <a:r>
              <a:rPr lang="en-US" sz="3000" dirty="0" smtClean="0">
                <a:cs typeface="Courier New" panose="02070309020205020404" pitchFamily="49" charset="0"/>
              </a:rPr>
              <a:t> module:</a:t>
            </a:r>
          </a:p>
          <a:p>
            <a:pPr marL="0" indent="0">
              <a:lnSpc>
                <a:spcPct val="100000"/>
              </a:lnSpc>
              <a:spcBef>
                <a:spcPts val="0"/>
              </a:spcBef>
              <a:buNone/>
            </a:pPr>
            <a:endParaRPr lang="en-US" sz="3000" dirty="0">
              <a:cs typeface="Courier New" panose="02070309020205020404" pitchFamily="49" charset="0"/>
            </a:endParaRP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float </a:t>
            </a:r>
            <a:r>
              <a:rPr lang="en-US" b="1" dirty="0" err="1">
                <a:latin typeface="Courier New" panose="02070309020205020404" pitchFamily="49" charset="0"/>
                <a:cs typeface="Courier New" panose="02070309020205020404" pitchFamily="49" charset="0"/>
              </a:rPr>
              <a:t>calcProduct</a:t>
            </a:r>
            <a:r>
              <a:rPr lang="en-US" b="1" dirty="0">
                <a:latin typeface="Courier New" panose="02070309020205020404" pitchFamily="49" charset="0"/>
                <a:cs typeface="Courier New" panose="02070309020205020404" pitchFamily="49" charset="0"/>
              </a:rPr>
              <a:t>(float x, float y)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a non-void function with arguments</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multiply the "passed arguments, x and y" as usual:</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float product = x * y;</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but </a:t>
            </a:r>
            <a:r>
              <a:rPr lang="en-US" dirty="0" smtClean="0">
                <a:latin typeface="Courier New" panose="02070309020205020404" pitchFamily="49" charset="0"/>
                <a:cs typeface="Courier New" panose="02070309020205020404" pitchFamily="49" charset="0"/>
              </a:rPr>
              <a:t>now </a:t>
            </a:r>
            <a:r>
              <a:rPr lang="en-US" dirty="0">
                <a:latin typeface="Courier New" panose="02070309020205020404" pitchFamily="49" charset="0"/>
                <a:cs typeface="Courier New" panose="02070309020205020404" pitchFamily="49" charset="0"/>
              </a:rPr>
              <a:t>return </a:t>
            </a:r>
            <a:r>
              <a:rPr lang="en-US" dirty="0" smtClean="0">
                <a:latin typeface="Courier New" panose="02070309020205020404" pitchFamily="49" charset="0"/>
                <a:cs typeface="Courier New" panose="02070309020205020404" pitchFamily="49" charset="0"/>
              </a:rPr>
              <a:t>product </a:t>
            </a:r>
            <a:r>
              <a:rPr lang="en-US" dirty="0">
                <a:latin typeface="Courier New" panose="02070309020205020404" pitchFamily="49" charset="0"/>
                <a:cs typeface="Courier New" panose="02070309020205020404" pitchFamily="49" charset="0"/>
              </a:rPr>
              <a:t>to the variable that called it:</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return product;</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a:t>
            </a:r>
            <a:endParaRPr lang="en-US" b="1"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sz="3000" dirty="0" smtClean="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43</a:t>
            </a:fld>
            <a:endParaRPr lang="en-US" dirty="0"/>
          </a:p>
        </p:txBody>
      </p:sp>
      <p:sp>
        <p:nvSpPr>
          <p:cNvPr id="5" name="Right Arrow 4"/>
          <p:cNvSpPr/>
          <p:nvPr/>
        </p:nvSpPr>
        <p:spPr>
          <a:xfrm>
            <a:off x="609601" y="5213449"/>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85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Call the New Function</a:t>
            </a:r>
            <a:endParaRPr lang="en-US" dirty="0">
              <a:solidFill>
                <a:srgbClr val="FFFF00"/>
              </a:solidFill>
            </a:endParaRPr>
          </a:p>
        </p:txBody>
      </p:sp>
      <p:sp>
        <p:nvSpPr>
          <p:cNvPr id="3" name="Content Placeholder 2"/>
          <p:cNvSpPr>
            <a:spLocks noGrp="1"/>
          </p:cNvSpPr>
          <p:nvPr>
            <p:ph idx="1"/>
          </p:nvPr>
        </p:nvSpPr>
        <p:spPr>
          <a:xfrm>
            <a:off x="827314" y="1103087"/>
            <a:ext cx="11074173" cy="5451306"/>
          </a:xfrm>
        </p:spPr>
        <p:txBody>
          <a:bodyPr>
            <a:normAutofit lnSpcReduction="10000"/>
          </a:bodyPr>
          <a:lstStyle/>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 put your main code here, to run repeatedly:</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Serial.println</a:t>
            </a:r>
            <a:r>
              <a:rPr lang="en-US" dirty="0">
                <a:latin typeface="Courier New" panose="02070309020205020404" pitchFamily="49" charset="0"/>
                <a:cs typeface="Courier New" panose="02070309020205020404" pitchFamily="49" charset="0"/>
              </a:rPr>
              <a:t>("Hello");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String </a:t>
            </a:r>
            <a:r>
              <a:rPr lang="en-US" dirty="0" err="1">
                <a:latin typeface="Courier New" panose="02070309020205020404" pitchFamily="49" charset="0"/>
                <a:cs typeface="Courier New" panose="02070309020205020404" pitchFamily="49" charset="0"/>
              </a:rPr>
              <a:t>myName</a:t>
            </a:r>
            <a:r>
              <a:rPr lang="en-US" dirty="0">
                <a:latin typeface="Courier New" panose="02070309020205020404" pitchFamily="49" charset="0"/>
                <a:cs typeface="Courier New" panose="02070309020205020404" pitchFamily="49" charset="0"/>
              </a:rPr>
              <a:t> = "Chris";    </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Serial.println</a:t>
            </a:r>
            <a:r>
              <a:rPr lang="en-US" dirty="0">
                <a:latin typeface="Courier New" panose="02070309020205020404" pitchFamily="49" charset="0"/>
                <a:cs typeface="Courier New" panose="02070309020205020404" pitchFamily="49" charset="0"/>
              </a:rPr>
              <a:t> ("My name is " + </a:t>
            </a:r>
            <a:r>
              <a:rPr lang="en-US" dirty="0" err="1">
                <a:latin typeface="Courier New" panose="02070309020205020404" pitchFamily="49" charset="0"/>
                <a:cs typeface="Courier New" panose="02070309020205020404" pitchFamily="49" charset="0"/>
              </a:rPr>
              <a:t>myName</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print2x3();   </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printProduct</a:t>
            </a:r>
            <a:r>
              <a:rPr lang="en-US" dirty="0">
                <a:latin typeface="Courier New" panose="02070309020205020404" pitchFamily="49" charset="0"/>
                <a:cs typeface="Courier New" panose="02070309020205020404" pitchFamily="49" charset="0"/>
              </a:rPr>
              <a:t>(2.2, 3.3);  </a:t>
            </a:r>
            <a:endParaRPr lang="en-US" dirty="0" smtClean="0">
              <a:latin typeface="Courier New" panose="02070309020205020404" pitchFamily="49" charset="0"/>
              <a:cs typeface="Courier New" panose="02070309020205020404" pitchFamily="49" charset="0"/>
            </a:endParaRP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float value = </a:t>
            </a:r>
            <a:r>
              <a:rPr lang="en-US" b="1" dirty="0" err="1">
                <a:latin typeface="Courier New" panose="02070309020205020404" pitchFamily="49" charset="0"/>
                <a:cs typeface="Courier New" panose="02070309020205020404" pitchFamily="49" charset="0"/>
              </a:rPr>
              <a:t>calcProduct</a:t>
            </a:r>
            <a:r>
              <a:rPr lang="en-US" b="1" dirty="0">
                <a:latin typeface="Courier New" panose="02070309020205020404" pitchFamily="49" charset="0"/>
                <a:cs typeface="Courier New" panose="02070309020205020404" pitchFamily="49" charset="0"/>
              </a:rPr>
              <a:t>(0.5, 25);</a:t>
            </a:r>
          </a:p>
          <a:p>
            <a:pPr marL="0" indent="0">
              <a:lnSpc>
                <a:spcPct val="100000"/>
              </a:lnSpc>
              <a:spcBef>
                <a:spcPts val="0"/>
              </a:spcBef>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Serial.println</a:t>
            </a:r>
            <a:r>
              <a:rPr lang="en-US" b="1" dirty="0">
                <a:latin typeface="Courier New" panose="02070309020205020404" pitchFamily="49" charset="0"/>
                <a:cs typeface="Courier New" panose="02070309020205020404" pitchFamily="49" charset="0"/>
              </a:rPr>
              <a:t> ("Answer = " + String(value));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delay(50);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while(true);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44</a:t>
            </a:fld>
            <a:endParaRPr lang="en-US" dirty="0"/>
          </a:p>
        </p:txBody>
      </p:sp>
      <p:grpSp>
        <p:nvGrpSpPr>
          <p:cNvPr id="9" name="Group 8"/>
          <p:cNvGrpSpPr/>
          <p:nvPr/>
        </p:nvGrpSpPr>
        <p:grpSpPr>
          <a:xfrm>
            <a:off x="373520" y="3809628"/>
            <a:ext cx="790280" cy="1271729"/>
            <a:chOff x="373520" y="3523872"/>
            <a:chExt cx="790280" cy="1271729"/>
          </a:xfrm>
        </p:grpSpPr>
        <p:sp>
          <p:nvSpPr>
            <p:cNvPr id="6" name="Right Arrow 5"/>
            <p:cNvSpPr/>
            <p:nvPr/>
          </p:nvSpPr>
          <p:spPr>
            <a:xfrm>
              <a:off x="706896" y="4100144"/>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73520" y="3523872"/>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02130" y="4481150"/>
              <a:ext cx="456904" cy="31445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3"/>
          <a:srcRect t="10017" r="62831" b="67572"/>
          <a:stretch/>
        </p:blipFill>
        <p:spPr>
          <a:xfrm>
            <a:off x="5087857" y="5226047"/>
            <a:ext cx="3292553" cy="1546681"/>
          </a:xfrm>
          <a:prstGeom prst="rect">
            <a:avLst/>
          </a:prstGeom>
        </p:spPr>
      </p:pic>
    </p:spTree>
    <p:extLst>
      <p:ext uri="{BB962C8B-B14F-4D97-AF65-F5344CB8AC3E}">
        <p14:creationId xmlns:p14="http://schemas.microsoft.com/office/powerpoint/2010/main" val="3443424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78424"/>
          </a:xfrm>
        </p:spPr>
        <p:txBody>
          <a:bodyPr/>
          <a:lstStyle/>
          <a:p>
            <a:r>
              <a:rPr lang="en-US" dirty="0" smtClean="0"/>
              <a:t>Code Tutorial #1: </a:t>
            </a:r>
            <a:r>
              <a:rPr lang="en-US" dirty="0" smtClean="0">
                <a:solidFill>
                  <a:srgbClr val="FFFF00"/>
                </a:solidFill>
              </a:rPr>
              <a:t>Logic</a:t>
            </a:r>
            <a:endParaRPr lang="en-US" dirty="0">
              <a:solidFill>
                <a:srgbClr val="FFFF00"/>
              </a:solidFill>
            </a:endParaRPr>
          </a:p>
        </p:txBody>
      </p:sp>
      <p:sp>
        <p:nvSpPr>
          <p:cNvPr id="3" name="Content Placeholder 2"/>
          <p:cNvSpPr>
            <a:spLocks noGrp="1"/>
          </p:cNvSpPr>
          <p:nvPr>
            <p:ph idx="1"/>
          </p:nvPr>
        </p:nvSpPr>
        <p:spPr>
          <a:xfrm>
            <a:off x="827314" y="1103087"/>
            <a:ext cx="11074173" cy="5451306"/>
          </a:xfrm>
        </p:spPr>
        <p:txBody>
          <a:bodyPr>
            <a:normAutofit/>
          </a:bodyPr>
          <a:lstStyle/>
          <a:p>
            <a:pPr marL="0" indent="0">
              <a:lnSpc>
                <a:spcPct val="100000"/>
              </a:lnSpc>
              <a:spcBef>
                <a:spcPts val="0"/>
              </a:spcBef>
              <a:buNone/>
            </a:pPr>
            <a:r>
              <a:rPr lang="en-US" dirty="0">
                <a:latin typeface="Courier New" panose="02070309020205020404" pitchFamily="49" charset="0"/>
                <a:cs typeface="Courier New" panose="02070309020205020404" pitchFamily="49" charset="0"/>
              </a:rPr>
              <a:t>void loop()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float value = </a:t>
            </a:r>
            <a:r>
              <a:rPr lang="en-US" dirty="0" err="1">
                <a:latin typeface="Courier New" panose="02070309020205020404" pitchFamily="49" charset="0"/>
                <a:cs typeface="Courier New" panose="02070309020205020404" pitchFamily="49" charset="0"/>
              </a:rPr>
              <a:t>calcProduct</a:t>
            </a:r>
            <a:r>
              <a:rPr lang="en-US" dirty="0">
                <a:latin typeface="Courier New" panose="02070309020205020404" pitchFamily="49" charset="0"/>
                <a:cs typeface="Courier New" panose="02070309020205020404" pitchFamily="49" charset="0"/>
              </a:rPr>
              <a:t>(0.5, 25);</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Serial.println</a:t>
            </a:r>
            <a:r>
              <a:rPr lang="en-US" dirty="0">
                <a:latin typeface="Courier New" panose="02070309020205020404" pitchFamily="49" charset="0"/>
                <a:cs typeface="Courier New" panose="02070309020205020404" pitchFamily="49" charset="0"/>
              </a:rPr>
              <a:t> ("Answer = " + String(value));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0" indent="0" algn="ctr">
              <a:lnSpc>
                <a:spcPct val="100000"/>
              </a:lnSpc>
              <a:spcBef>
                <a:spcPts val="0"/>
              </a:spcBef>
              <a:buNone/>
            </a:pPr>
            <a:r>
              <a:rPr lang="en-US" sz="3600" b="1" dirty="0" smtClean="0">
                <a:solidFill>
                  <a:srgbClr val="FFFF00"/>
                </a:solidFill>
                <a:cs typeface="Courier New" panose="02070309020205020404" pitchFamily="49" charset="0"/>
              </a:rPr>
              <a:t>  [copy “</a:t>
            </a:r>
            <a:r>
              <a:rPr lang="en-US" sz="3600" b="1" dirty="0" err="1" smtClean="0">
                <a:solidFill>
                  <a:srgbClr val="FFFF00"/>
                </a:solidFill>
                <a:cs typeface="Courier New" panose="02070309020205020404" pitchFamily="49" charset="0"/>
              </a:rPr>
              <a:t>ifValue</a:t>
            </a:r>
            <a:r>
              <a:rPr lang="en-US" sz="3600" b="1" dirty="0" smtClean="0">
                <a:solidFill>
                  <a:srgbClr val="FFFF00"/>
                </a:solidFill>
                <a:cs typeface="Courier New" panose="02070309020205020404" pitchFamily="49" charset="0"/>
              </a:rPr>
              <a:t>” code and paste it here]</a:t>
            </a:r>
          </a:p>
          <a:p>
            <a:pPr marL="0" indent="0">
              <a:lnSpc>
                <a:spcPct val="100000"/>
              </a:lnSpc>
              <a:spcBef>
                <a:spcPts val="0"/>
              </a:spcBef>
              <a:buNone/>
            </a:pPr>
            <a:endParaRPr lang="en-US"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delay(50); </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  while(true);</a:t>
            </a:r>
          </a:p>
          <a:p>
            <a:pPr marL="0" indent="0">
              <a:lnSpc>
                <a:spcPct val="100000"/>
              </a:lnSpc>
              <a:spcBef>
                <a:spcPts val="0"/>
              </a:spcBef>
              <a:buNone/>
            </a:pPr>
            <a:r>
              <a:rPr lang="en-US" dirty="0">
                <a:latin typeface="Courier New" panose="02070309020205020404" pitchFamily="49" charset="0"/>
                <a:cs typeface="Courier New" panose="02070309020205020404" pitchFamily="49" charset="0"/>
              </a:rPr>
              <a:t>}</a:t>
            </a:r>
            <a:endParaRPr lang="en-US"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a:xfrm>
            <a:off x="11292321" y="5999388"/>
            <a:ext cx="771089" cy="365125"/>
          </a:xfrm>
        </p:spPr>
        <p:txBody>
          <a:bodyPr/>
          <a:lstStyle/>
          <a:p>
            <a:fld id="{F978B0BC-E62A-4A3A-9760-5A6C38BBCB95}" type="slidenum">
              <a:rPr lang="en-US" smtClean="0"/>
              <a:t>45</a:t>
            </a:fld>
            <a:endParaRPr lang="en-US" dirty="0"/>
          </a:p>
        </p:txBody>
      </p:sp>
    </p:spTree>
    <p:extLst>
      <p:ext uri="{BB962C8B-B14F-4D97-AF65-F5344CB8AC3E}">
        <p14:creationId xmlns:p14="http://schemas.microsoft.com/office/powerpoint/2010/main" val="2191804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64525"/>
          </a:xfrm>
        </p:spPr>
        <p:txBody>
          <a:bodyPr/>
          <a:lstStyle/>
          <a:p>
            <a:r>
              <a:rPr lang="en-US" dirty="0" smtClean="0"/>
              <a:t>Microcontrollers: PIC, </a:t>
            </a:r>
            <a:r>
              <a:rPr lang="en-US" dirty="0" err="1" smtClean="0"/>
              <a:t>AVR</a:t>
            </a:r>
            <a:r>
              <a:rPr lang="en-US" dirty="0" smtClean="0"/>
              <a:t>, &amp; ARM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1004837"/>
              </p:ext>
            </p:extLst>
          </p:nvPr>
        </p:nvGraphicFramePr>
        <p:xfrm>
          <a:off x="689754" y="1064525"/>
          <a:ext cx="10809317" cy="5435447"/>
        </p:xfrm>
        <a:graphic>
          <a:graphicData uri="http://schemas.openxmlformats.org/drawingml/2006/table">
            <a:tbl>
              <a:tblPr firstRow="1" bandRow="1">
                <a:tableStyleId>{5C22544A-7EE6-4342-B048-85BDC9FD1C3A}</a:tableStyleId>
              </a:tblPr>
              <a:tblGrid>
                <a:gridCol w="1975625">
                  <a:extLst>
                    <a:ext uri="{9D8B030D-6E8A-4147-A177-3AD203B41FA5}">
                      <a16:colId xmlns:a16="http://schemas.microsoft.com/office/drawing/2014/main" val="877805351"/>
                    </a:ext>
                  </a:extLst>
                </a:gridCol>
                <a:gridCol w="2898842">
                  <a:extLst>
                    <a:ext uri="{9D8B030D-6E8A-4147-A177-3AD203B41FA5}">
                      <a16:colId xmlns:a16="http://schemas.microsoft.com/office/drawing/2014/main" val="3991103665"/>
                    </a:ext>
                  </a:extLst>
                </a:gridCol>
                <a:gridCol w="2584101">
                  <a:extLst>
                    <a:ext uri="{9D8B030D-6E8A-4147-A177-3AD203B41FA5}">
                      <a16:colId xmlns:a16="http://schemas.microsoft.com/office/drawing/2014/main" val="35367239"/>
                    </a:ext>
                  </a:extLst>
                </a:gridCol>
                <a:gridCol w="3350749">
                  <a:extLst>
                    <a:ext uri="{9D8B030D-6E8A-4147-A177-3AD203B41FA5}">
                      <a16:colId xmlns:a16="http://schemas.microsoft.com/office/drawing/2014/main" val="3716788309"/>
                    </a:ext>
                  </a:extLst>
                </a:gridCol>
              </a:tblGrid>
              <a:tr h="431312">
                <a:tc>
                  <a:txBody>
                    <a:bodyPr/>
                    <a:lstStyle/>
                    <a:p>
                      <a:pPr algn="ctr"/>
                      <a:r>
                        <a:rPr lang="en-US" sz="2000" dirty="0" smtClean="0"/>
                        <a:t>Feature</a:t>
                      </a:r>
                      <a:endParaRPr lang="en-US" sz="2000" dirty="0"/>
                    </a:p>
                  </a:txBody>
                  <a:tcPr/>
                </a:tc>
                <a:tc>
                  <a:txBody>
                    <a:bodyPr/>
                    <a:lstStyle/>
                    <a:p>
                      <a:pPr algn="ctr"/>
                      <a:r>
                        <a:rPr lang="en-US" sz="2000" dirty="0" smtClean="0"/>
                        <a:t>PIC</a:t>
                      </a:r>
                      <a:endParaRPr lang="en-US" sz="2000" dirty="0"/>
                    </a:p>
                  </a:txBody>
                  <a:tcPr/>
                </a:tc>
                <a:tc>
                  <a:txBody>
                    <a:bodyPr/>
                    <a:lstStyle/>
                    <a:p>
                      <a:pPr algn="ctr"/>
                      <a:r>
                        <a:rPr lang="en-US" sz="2000" dirty="0" err="1" smtClean="0"/>
                        <a:t>AVR</a:t>
                      </a:r>
                      <a:endParaRPr lang="en-US" sz="2000" dirty="0"/>
                    </a:p>
                  </a:txBody>
                  <a:tcPr/>
                </a:tc>
                <a:tc>
                  <a:txBody>
                    <a:bodyPr/>
                    <a:lstStyle/>
                    <a:p>
                      <a:pPr algn="ctr"/>
                      <a:r>
                        <a:rPr lang="en-US" sz="2000" dirty="0" smtClean="0"/>
                        <a:t>ARM</a:t>
                      </a:r>
                      <a:endParaRPr lang="en-US" sz="2000" dirty="0"/>
                    </a:p>
                  </a:txBody>
                  <a:tcPr/>
                </a:tc>
                <a:extLst>
                  <a:ext uri="{0D108BD9-81ED-4DB2-BD59-A6C34878D82A}">
                    <a16:rowId xmlns:a16="http://schemas.microsoft.com/office/drawing/2014/main" val="2051884685"/>
                  </a:ext>
                </a:extLst>
              </a:tr>
              <a:tr h="744455">
                <a:tc>
                  <a:txBody>
                    <a:bodyPr/>
                    <a:lstStyle/>
                    <a:p>
                      <a:pPr algn="r"/>
                      <a:r>
                        <a:rPr lang="en-US" sz="2000" dirty="0" smtClean="0"/>
                        <a:t>Common Products</a:t>
                      </a:r>
                      <a:endParaRPr lang="en-US" sz="2000" dirty="0"/>
                    </a:p>
                  </a:txBody>
                  <a:tcPr/>
                </a:tc>
                <a:tc>
                  <a:txBody>
                    <a:bodyPr/>
                    <a:lstStyle/>
                    <a:p>
                      <a:r>
                        <a:rPr lang="en-US" sz="2000" dirty="0" smtClean="0"/>
                        <a:t>Basic Stamp (BS1,</a:t>
                      </a:r>
                      <a:r>
                        <a:rPr lang="en-US" sz="2000" baseline="0" dirty="0" smtClean="0"/>
                        <a:t> </a:t>
                      </a:r>
                      <a:r>
                        <a:rPr lang="en-US" sz="2000" dirty="0" smtClean="0"/>
                        <a:t>BS2px)</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Teensy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Arduino Uno</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Teensy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Arduino Due</a:t>
                      </a:r>
                      <a:endParaRPr lang="en-US" sz="2000" dirty="0"/>
                    </a:p>
                  </a:txBody>
                  <a:tcPr/>
                </a:tc>
                <a:extLst>
                  <a:ext uri="{0D108BD9-81ED-4DB2-BD59-A6C34878D82A}">
                    <a16:rowId xmlns:a16="http://schemas.microsoft.com/office/drawing/2014/main" val="1639282643"/>
                  </a:ext>
                </a:extLst>
              </a:tr>
              <a:tr h="431312">
                <a:tc>
                  <a:txBody>
                    <a:bodyPr/>
                    <a:lstStyle/>
                    <a:p>
                      <a:pPr algn="r"/>
                      <a:r>
                        <a:rPr lang="en-US" sz="2000" dirty="0" smtClean="0"/>
                        <a:t>Release Date</a:t>
                      </a:r>
                      <a:endParaRPr lang="en-US" sz="2000" dirty="0"/>
                    </a:p>
                  </a:txBody>
                  <a:tcPr/>
                </a:tc>
                <a:tc>
                  <a:txBody>
                    <a:bodyPr/>
                    <a:lstStyle/>
                    <a:p>
                      <a:r>
                        <a:rPr lang="en-US" sz="2000" dirty="0" smtClean="0"/>
                        <a:t>1993 (very old)</a:t>
                      </a:r>
                      <a:endParaRPr lang="en-US" sz="2000" dirty="0"/>
                    </a:p>
                  </a:txBody>
                  <a:tcPr/>
                </a:tc>
                <a:tc>
                  <a:txBody>
                    <a:bodyPr/>
                    <a:lstStyle/>
                    <a:p>
                      <a:r>
                        <a:rPr lang="en-US" sz="2000" dirty="0" smtClean="0"/>
                        <a:t>2010 (old)</a:t>
                      </a:r>
                      <a:endParaRPr lang="en-US" sz="2000" dirty="0"/>
                    </a:p>
                  </a:txBody>
                  <a:tcPr/>
                </a:tc>
                <a:tc>
                  <a:txBody>
                    <a:bodyPr/>
                    <a:lstStyle/>
                    <a:p>
                      <a:r>
                        <a:rPr lang="en-US" sz="2000" dirty="0" smtClean="0"/>
                        <a:t>2012 (new)</a:t>
                      </a:r>
                      <a:endParaRPr lang="en-US" sz="2000" dirty="0"/>
                    </a:p>
                  </a:txBody>
                  <a:tcPr/>
                </a:tc>
                <a:extLst>
                  <a:ext uri="{0D108BD9-81ED-4DB2-BD59-A6C34878D82A}">
                    <a16:rowId xmlns:a16="http://schemas.microsoft.com/office/drawing/2014/main" val="3499564800"/>
                  </a:ext>
                </a:extLst>
              </a:tr>
              <a:tr h="431312">
                <a:tc>
                  <a:txBody>
                    <a:bodyPr/>
                    <a:lstStyle/>
                    <a:p>
                      <a:pPr algn="r"/>
                      <a:r>
                        <a:rPr lang="en-US" sz="2000" dirty="0" smtClean="0"/>
                        <a:t>I/O Voltage</a:t>
                      </a:r>
                      <a:endParaRPr lang="en-US" sz="2000" dirty="0"/>
                    </a:p>
                  </a:txBody>
                  <a:tcPr/>
                </a:tc>
                <a:tc>
                  <a:txBody>
                    <a:bodyPr/>
                    <a:lstStyle/>
                    <a:p>
                      <a:r>
                        <a:rPr lang="en-US" sz="2000" dirty="0" smtClean="0"/>
                        <a:t>5.0 V</a:t>
                      </a:r>
                      <a:endParaRPr lang="en-US" sz="2000" dirty="0"/>
                    </a:p>
                  </a:txBody>
                  <a:tcPr/>
                </a:tc>
                <a:tc>
                  <a:txBody>
                    <a:bodyPr/>
                    <a:lstStyle/>
                    <a:p>
                      <a:r>
                        <a:rPr lang="en-US" sz="2000" dirty="0" smtClean="0"/>
                        <a:t>5.0</a:t>
                      </a:r>
                      <a:r>
                        <a:rPr lang="en-US" sz="2000" baseline="0" dirty="0" smtClean="0"/>
                        <a:t> V</a:t>
                      </a:r>
                      <a:endParaRPr lang="en-US" sz="2000" dirty="0"/>
                    </a:p>
                  </a:txBody>
                  <a:tcPr/>
                </a:tc>
                <a:tc>
                  <a:txBody>
                    <a:bodyPr/>
                    <a:lstStyle/>
                    <a:p>
                      <a:r>
                        <a:rPr lang="en-US" sz="2000" dirty="0" smtClean="0"/>
                        <a:t>3.3 V (Teensy is</a:t>
                      </a:r>
                      <a:r>
                        <a:rPr lang="en-US" sz="2000" baseline="0" dirty="0" smtClean="0"/>
                        <a:t> 5-volt tolerant)</a:t>
                      </a:r>
                      <a:endParaRPr lang="en-US" sz="2000" dirty="0"/>
                    </a:p>
                  </a:txBody>
                  <a:tcPr/>
                </a:tc>
                <a:extLst>
                  <a:ext uri="{0D108BD9-81ED-4DB2-BD59-A6C34878D82A}">
                    <a16:rowId xmlns:a16="http://schemas.microsoft.com/office/drawing/2014/main" val="3284845045"/>
                  </a:ext>
                </a:extLst>
              </a:tr>
              <a:tr h="431312">
                <a:tc>
                  <a:txBody>
                    <a:bodyPr/>
                    <a:lstStyle/>
                    <a:p>
                      <a:pPr algn="r"/>
                      <a:r>
                        <a:rPr lang="en-US" sz="2000" dirty="0" smtClean="0"/>
                        <a:t>Speed</a:t>
                      </a:r>
                      <a:endParaRPr lang="en-US" sz="2000" dirty="0"/>
                    </a:p>
                  </a:txBody>
                  <a:tcPr/>
                </a:tc>
                <a:tc>
                  <a:txBody>
                    <a:bodyPr/>
                    <a:lstStyle/>
                    <a:p>
                      <a:r>
                        <a:rPr lang="en-US" sz="2000" dirty="0" smtClean="0"/>
                        <a:t>4 MHz</a:t>
                      </a:r>
                      <a:endParaRPr lang="en-US" sz="2000" dirty="0"/>
                    </a:p>
                  </a:txBody>
                  <a:tcPr/>
                </a:tc>
                <a:tc>
                  <a:txBody>
                    <a:bodyPr/>
                    <a:lstStyle/>
                    <a:p>
                      <a:r>
                        <a:rPr lang="en-US" sz="2000" dirty="0" smtClean="0"/>
                        <a:t>16 MHz</a:t>
                      </a:r>
                      <a:endParaRPr lang="en-US" sz="2000" dirty="0"/>
                    </a:p>
                  </a:txBody>
                  <a:tcPr/>
                </a:tc>
                <a:tc>
                  <a:txBody>
                    <a:bodyPr/>
                    <a:lstStyle/>
                    <a:p>
                      <a:r>
                        <a:rPr lang="en-US" sz="2000" dirty="0" smtClean="0"/>
                        <a:t>72-96 MHz</a:t>
                      </a:r>
                      <a:endParaRPr lang="en-US" sz="2000" dirty="0"/>
                    </a:p>
                  </a:txBody>
                  <a:tcPr/>
                </a:tc>
                <a:extLst>
                  <a:ext uri="{0D108BD9-81ED-4DB2-BD59-A6C34878D82A}">
                    <a16:rowId xmlns:a16="http://schemas.microsoft.com/office/drawing/2014/main" val="1668122515"/>
                  </a:ext>
                </a:extLst>
              </a:tr>
              <a:tr h="431312">
                <a:tc>
                  <a:txBody>
                    <a:bodyPr/>
                    <a:lstStyle/>
                    <a:p>
                      <a:pPr algn="r"/>
                      <a:r>
                        <a:rPr lang="en-US" sz="2000" dirty="0" smtClean="0"/>
                        <a:t>Resolution</a:t>
                      </a:r>
                      <a:endParaRPr lang="en-US" sz="2000" dirty="0"/>
                    </a:p>
                  </a:txBody>
                  <a:tcPr/>
                </a:tc>
                <a:tc>
                  <a:txBody>
                    <a:bodyPr/>
                    <a:lstStyle/>
                    <a:p>
                      <a:r>
                        <a:rPr lang="en-US" sz="2000" dirty="0" smtClean="0"/>
                        <a:t>8-bit</a:t>
                      </a:r>
                      <a:endParaRPr lang="en-US" sz="2000" dirty="0"/>
                    </a:p>
                  </a:txBody>
                  <a:tcPr/>
                </a:tc>
                <a:tc>
                  <a:txBody>
                    <a:bodyPr/>
                    <a:lstStyle/>
                    <a:p>
                      <a:r>
                        <a:rPr lang="en-US" sz="2000" dirty="0" smtClean="0"/>
                        <a:t>8-bit (typical)</a:t>
                      </a:r>
                      <a:endParaRPr lang="en-US" sz="2000" dirty="0"/>
                    </a:p>
                  </a:txBody>
                  <a:tcPr/>
                </a:tc>
                <a:tc>
                  <a:txBody>
                    <a:bodyPr/>
                    <a:lstStyle/>
                    <a:p>
                      <a:r>
                        <a:rPr lang="en-US" sz="2000" dirty="0" smtClean="0"/>
                        <a:t>16-bit (13-bit practical limit)</a:t>
                      </a:r>
                      <a:endParaRPr lang="en-US" sz="2000" dirty="0"/>
                    </a:p>
                  </a:txBody>
                  <a:tcPr/>
                </a:tc>
                <a:extLst>
                  <a:ext uri="{0D108BD9-81ED-4DB2-BD59-A6C34878D82A}">
                    <a16:rowId xmlns:a16="http://schemas.microsoft.com/office/drawing/2014/main" val="1842480811"/>
                  </a:ext>
                </a:extLst>
              </a:tr>
              <a:tr h="431312">
                <a:tc>
                  <a:txBody>
                    <a:bodyPr/>
                    <a:lstStyle/>
                    <a:p>
                      <a:pPr algn="r"/>
                      <a:r>
                        <a:rPr lang="en-US" sz="2000" dirty="0" smtClean="0"/>
                        <a:t>Future Use</a:t>
                      </a:r>
                      <a:endParaRPr lang="en-US" sz="2000" dirty="0"/>
                    </a:p>
                  </a:txBody>
                  <a:tcPr/>
                </a:tc>
                <a:tc>
                  <a:txBody>
                    <a:bodyPr/>
                    <a:lstStyle/>
                    <a:p>
                      <a:r>
                        <a:rPr lang="en-US" sz="2000" dirty="0" smtClean="0"/>
                        <a:t>Unlikely.</a:t>
                      </a:r>
                      <a:endParaRPr lang="en-US" sz="2000" dirty="0"/>
                    </a:p>
                  </a:txBody>
                  <a:tcPr/>
                </a:tc>
                <a:tc>
                  <a:txBody>
                    <a:bodyPr/>
                    <a:lstStyle/>
                    <a:p>
                      <a:r>
                        <a:rPr lang="en-US" sz="2000" dirty="0" smtClean="0"/>
                        <a:t>Maybe?</a:t>
                      </a:r>
                      <a:endParaRPr lang="en-US" sz="2000" dirty="0"/>
                    </a:p>
                  </a:txBody>
                  <a:tcPr/>
                </a:tc>
                <a:tc>
                  <a:txBody>
                    <a:bodyPr/>
                    <a:lstStyle/>
                    <a:p>
                      <a:r>
                        <a:rPr lang="en-US" sz="2000" dirty="0" smtClean="0"/>
                        <a:t>Absolutely!</a:t>
                      </a:r>
                      <a:endParaRPr lang="en-US" sz="2000" dirty="0"/>
                    </a:p>
                  </a:txBody>
                  <a:tcPr/>
                </a:tc>
                <a:extLst>
                  <a:ext uri="{0D108BD9-81ED-4DB2-BD59-A6C34878D82A}">
                    <a16:rowId xmlns:a16="http://schemas.microsoft.com/office/drawing/2014/main" val="1021923335"/>
                  </a:ext>
                </a:extLst>
              </a:tr>
              <a:tr h="622921">
                <a:tc>
                  <a:txBody>
                    <a:bodyPr/>
                    <a:lstStyle/>
                    <a:p>
                      <a:pPr algn="r"/>
                      <a:r>
                        <a:rPr lang="en-US" sz="2000" dirty="0" smtClean="0"/>
                        <a:t>Flash Memory</a:t>
                      </a:r>
                      <a:endParaRPr lang="en-US" sz="2000" dirty="0"/>
                    </a:p>
                  </a:txBody>
                  <a:tcPr/>
                </a:tc>
                <a:tc>
                  <a:txBody>
                    <a:bodyPr/>
                    <a:lstStyle/>
                    <a:p>
                      <a:r>
                        <a:rPr lang="en-US" sz="2000" dirty="0" smtClean="0"/>
                        <a:t>256 Bytes – 16 Kb</a:t>
                      </a:r>
                      <a:endParaRPr lang="en-US" sz="2000" dirty="0"/>
                    </a:p>
                  </a:txBody>
                  <a:tcPr/>
                </a:tc>
                <a:tc>
                  <a:txBody>
                    <a:bodyPr/>
                    <a:lstStyle/>
                    <a:p>
                      <a:r>
                        <a:rPr lang="en-US" sz="2000" dirty="0" smtClean="0"/>
                        <a:t>32 Kb</a:t>
                      </a:r>
                      <a:endParaRPr lang="en-US" sz="2000" dirty="0"/>
                    </a:p>
                  </a:txBody>
                  <a:tcPr/>
                </a:tc>
                <a:tc>
                  <a:txBody>
                    <a:bodyPr/>
                    <a:lstStyle/>
                    <a:p>
                      <a:r>
                        <a:rPr lang="en-US" sz="2000" dirty="0" smtClean="0"/>
                        <a:t>256 Kb (Teensy 3.2)</a:t>
                      </a:r>
                    </a:p>
                    <a:p>
                      <a:r>
                        <a:rPr lang="en-US" sz="2000" dirty="0" smtClean="0"/>
                        <a:t>512 Kb (Due)</a:t>
                      </a:r>
                      <a:endParaRPr lang="en-US" sz="2000" dirty="0"/>
                    </a:p>
                  </a:txBody>
                  <a:tcPr/>
                </a:tc>
                <a:extLst>
                  <a:ext uri="{0D108BD9-81ED-4DB2-BD59-A6C34878D82A}">
                    <a16:rowId xmlns:a16="http://schemas.microsoft.com/office/drawing/2014/main" val="2654301287"/>
                  </a:ext>
                </a:extLst>
              </a:tr>
              <a:tr h="622921">
                <a:tc>
                  <a:txBody>
                    <a:bodyPr/>
                    <a:lstStyle/>
                    <a:p>
                      <a:pPr algn="r"/>
                      <a:r>
                        <a:rPr lang="en-US" sz="2000" dirty="0" smtClean="0"/>
                        <a:t>I/O</a:t>
                      </a:r>
                      <a:r>
                        <a:rPr lang="en-US" sz="2000" baseline="0" dirty="0" smtClean="0"/>
                        <a:t> pins</a:t>
                      </a:r>
                    </a:p>
                    <a:p>
                      <a:pPr algn="r"/>
                      <a:r>
                        <a:rPr lang="en-US" sz="2000" baseline="0" dirty="0" smtClean="0"/>
                        <a:t>(Digital/Analog)</a:t>
                      </a:r>
                      <a:endParaRPr lang="en-US" sz="2000" dirty="0"/>
                    </a:p>
                  </a:txBody>
                  <a:tcPr/>
                </a:tc>
                <a:tc>
                  <a:txBody>
                    <a:bodyPr/>
                    <a:lstStyle/>
                    <a:p>
                      <a:r>
                        <a:rPr lang="en-US" sz="2000" dirty="0" smtClean="0"/>
                        <a:t>8-16</a:t>
                      </a:r>
                      <a:endParaRPr lang="en-US" sz="2000" dirty="0"/>
                    </a:p>
                  </a:txBody>
                  <a:tcPr/>
                </a:tc>
                <a:tc>
                  <a:txBody>
                    <a:bodyPr/>
                    <a:lstStyle/>
                    <a:p>
                      <a:r>
                        <a:rPr lang="en-US" sz="2000" dirty="0" smtClean="0"/>
                        <a:t>Teensy 2.0: (24/</a:t>
                      </a:r>
                      <a:r>
                        <a:rPr lang="en-US" sz="2000" baseline="0" dirty="0" smtClean="0"/>
                        <a:t>10)</a:t>
                      </a:r>
                      <a:endParaRPr lang="en-US" sz="2000" dirty="0" smtClean="0"/>
                    </a:p>
                    <a:p>
                      <a:r>
                        <a:rPr lang="en-US" sz="2000" dirty="0" smtClean="0"/>
                        <a:t>Uno:</a:t>
                      </a:r>
                      <a:r>
                        <a:rPr lang="en-US" sz="2000" baseline="0" dirty="0" smtClean="0"/>
                        <a:t> (14/6)</a:t>
                      </a:r>
                      <a:endParaRPr lang="en-US" sz="2000" dirty="0"/>
                    </a:p>
                  </a:txBody>
                  <a:tcPr/>
                </a:tc>
                <a:tc>
                  <a:txBody>
                    <a:bodyPr/>
                    <a:lstStyle/>
                    <a:p>
                      <a:r>
                        <a:rPr lang="en-US" sz="2000" dirty="0" smtClean="0"/>
                        <a:t>Teensy 3.2: (24/10)</a:t>
                      </a:r>
                    </a:p>
                    <a:p>
                      <a:r>
                        <a:rPr lang="en-US" sz="2000" dirty="0" smtClean="0"/>
                        <a:t>Due: (54/12)</a:t>
                      </a:r>
                      <a:endParaRPr lang="en-US" sz="2000" dirty="0"/>
                    </a:p>
                  </a:txBody>
                  <a:tcPr/>
                </a:tc>
                <a:extLst>
                  <a:ext uri="{0D108BD9-81ED-4DB2-BD59-A6C34878D82A}">
                    <a16:rowId xmlns:a16="http://schemas.microsoft.com/office/drawing/2014/main" val="3390339971"/>
                  </a:ext>
                </a:extLst>
              </a:tr>
              <a:tr h="622921">
                <a:tc>
                  <a:txBody>
                    <a:bodyPr/>
                    <a:lstStyle/>
                    <a:p>
                      <a:pPr algn="r"/>
                      <a:r>
                        <a:rPr lang="en-US" sz="2000" dirty="0" smtClean="0"/>
                        <a:t>Cost</a:t>
                      </a:r>
                      <a:endParaRPr lang="en-US" sz="2000" dirty="0"/>
                    </a:p>
                  </a:txBody>
                  <a:tcPr/>
                </a:tc>
                <a:tc>
                  <a:txBody>
                    <a:bodyPr/>
                    <a:lstStyle/>
                    <a:p>
                      <a:r>
                        <a:rPr lang="en-US" sz="2000" dirty="0" smtClean="0"/>
                        <a:t>$40 - $79</a:t>
                      </a:r>
                      <a:endParaRPr lang="en-US" sz="2000" dirty="0"/>
                    </a:p>
                  </a:txBody>
                  <a:tcPr/>
                </a:tc>
                <a:tc>
                  <a:txBody>
                    <a:bodyPr/>
                    <a:lstStyle/>
                    <a:p>
                      <a:r>
                        <a:rPr lang="en-US" sz="2000" baseline="0" dirty="0" smtClean="0"/>
                        <a:t>$20</a:t>
                      </a:r>
                      <a:endParaRPr lang="en-US" sz="2000" dirty="0"/>
                    </a:p>
                  </a:txBody>
                  <a:tcPr/>
                </a:tc>
                <a:tc>
                  <a:txBody>
                    <a:bodyPr/>
                    <a:lstStyle/>
                    <a:p>
                      <a:r>
                        <a:rPr lang="en-US" sz="2000" dirty="0" smtClean="0"/>
                        <a:t>$19 (Teensy 3.2)</a:t>
                      </a:r>
                    </a:p>
                    <a:p>
                      <a:r>
                        <a:rPr lang="en-US" sz="2000" dirty="0" smtClean="0"/>
                        <a:t>$45 (Due)</a:t>
                      </a:r>
                      <a:endParaRPr lang="en-US" sz="2000" dirty="0"/>
                    </a:p>
                  </a:txBody>
                  <a:tcPr/>
                </a:tc>
                <a:extLst>
                  <a:ext uri="{0D108BD9-81ED-4DB2-BD59-A6C34878D82A}">
                    <a16:rowId xmlns:a16="http://schemas.microsoft.com/office/drawing/2014/main" val="1078670053"/>
                  </a:ext>
                </a:extLst>
              </a:tr>
            </a:tbl>
          </a:graphicData>
        </a:graphic>
      </p:graphicFrame>
      <p:sp>
        <p:nvSpPr>
          <p:cNvPr id="3" name="Slide Number Placeholder 2"/>
          <p:cNvSpPr>
            <a:spLocks noGrp="1"/>
          </p:cNvSpPr>
          <p:nvPr>
            <p:ph type="sldNum" sz="quarter" idx="12"/>
          </p:nvPr>
        </p:nvSpPr>
        <p:spPr>
          <a:xfrm>
            <a:off x="11306835" y="5883274"/>
            <a:ext cx="771089" cy="365125"/>
          </a:xfrm>
        </p:spPr>
        <p:txBody>
          <a:bodyPr/>
          <a:lstStyle/>
          <a:p>
            <a:fld id="{B9698738-B369-4EC2-B00C-B62D0CC57A96}" type="slidenum">
              <a:rPr lang="en-US" smtClean="0"/>
              <a:t>46</a:t>
            </a:fld>
            <a:endParaRPr lang="en-US" dirty="0"/>
          </a:p>
        </p:txBody>
      </p:sp>
    </p:spTree>
    <p:extLst>
      <p:ext uri="{BB962C8B-B14F-4D97-AF65-F5344CB8AC3E}">
        <p14:creationId xmlns:p14="http://schemas.microsoft.com/office/powerpoint/2010/main" val="3950798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64525"/>
          </a:xfrm>
        </p:spPr>
        <p:txBody>
          <a:bodyPr/>
          <a:lstStyle/>
          <a:p>
            <a:r>
              <a:rPr lang="en-US" dirty="0" smtClean="0"/>
              <a:t>ARM Wins!</a:t>
            </a:r>
            <a:endParaRPr lang="en-US" dirty="0"/>
          </a:p>
        </p:txBody>
      </p:sp>
      <p:sp>
        <p:nvSpPr>
          <p:cNvPr id="3" name="Content Placeholder 2"/>
          <p:cNvSpPr>
            <a:spLocks noGrp="1"/>
          </p:cNvSpPr>
          <p:nvPr>
            <p:ph idx="1"/>
          </p:nvPr>
        </p:nvSpPr>
        <p:spPr>
          <a:xfrm>
            <a:off x="1141412" y="914401"/>
            <a:ext cx="9905999" cy="5525310"/>
          </a:xfrm>
        </p:spPr>
        <p:txBody>
          <a:bodyPr>
            <a:noAutofit/>
          </a:bodyPr>
          <a:lstStyle/>
          <a:p>
            <a:pPr marL="0" indent="0">
              <a:buNone/>
            </a:pPr>
            <a:r>
              <a:rPr lang="en-US" sz="3000" dirty="0" smtClean="0"/>
              <a:t>For multiple reasons, we prefer the ARM architecture:</a:t>
            </a:r>
          </a:p>
          <a:p>
            <a:pPr marL="506413"/>
            <a:r>
              <a:rPr lang="en-US" sz="3000" dirty="0" smtClean="0"/>
              <a:t>Processing speed</a:t>
            </a:r>
          </a:p>
          <a:p>
            <a:pPr marL="506413"/>
            <a:r>
              <a:rPr lang="en-US" sz="3000" dirty="0" smtClean="0"/>
              <a:t>Unbelievable math engine</a:t>
            </a:r>
          </a:p>
          <a:p>
            <a:pPr marL="506413"/>
            <a:r>
              <a:rPr lang="en-US" sz="3000" dirty="0" smtClean="0"/>
              <a:t>More efficient (3.3V)</a:t>
            </a:r>
          </a:p>
          <a:p>
            <a:pPr marL="506413"/>
            <a:r>
              <a:rPr lang="en-US" sz="3000" dirty="0" smtClean="0"/>
              <a:t>Higher resolution (13-bit practical)</a:t>
            </a:r>
          </a:p>
          <a:p>
            <a:pPr marL="506413"/>
            <a:r>
              <a:rPr lang="en-US" sz="3000" dirty="0" smtClean="0"/>
              <a:t>But most importantly: every physical computing device is moving in that direction.  It will still be viable in ten years!</a:t>
            </a:r>
          </a:p>
          <a:p>
            <a:pPr marL="0" indent="0" algn="r">
              <a:lnSpc>
                <a:spcPct val="100000"/>
              </a:lnSpc>
              <a:buNone/>
            </a:pPr>
            <a:r>
              <a:rPr lang="en-US" dirty="0" smtClean="0"/>
              <a:t>{ARM stands for Advanced RISC Machines.  </a:t>
            </a:r>
          </a:p>
          <a:p>
            <a:pPr marL="0" indent="0" algn="r">
              <a:lnSpc>
                <a:spcPct val="100000"/>
              </a:lnSpc>
              <a:buNone/>
            </a:pPr>
            <a:r>
              <a:rPr lang="en-US" dirty="0" smtClean="0"/>
              <a:t>RISC stands for Reduced Instruction Set Computer.}</a:t>
            </a:r>
            <a:endParaRPr lang="en-US" dirty="0"/>
          </a:p>
        </p:txBody>
      </p:sp>
      <p:sp>
        <p:nvSpPr>
          <p:cNvPr id="4" name="Slide Number Placeholder 3"/>
          <p:cNvSpPr>
            <a:spLocks noGrp="1"/>
          </p:cNvSpPr>
          <p:nvPr>
            <p:ph type="sldNum" sz="quarter" idx="12"/>
          </p:nvPr>
        </p:nvSpPr>
        <p:spPr>
          <a:xfrm>
            <a:off x="11306835" y="6074586"/>
            <a:ext cx="771089" cy="365125"/>
          </a:xfrm>
        </p:spPr>
        <p:txBody>
          <a:bodyPr/>
          <a:lstStyle/>
          <a:p>
            <a:fld id="{B9698738-B369-4EC2-B00C-B62D0CC57A96}" type="slidenum">
              <a:rPr lang="en-US" smtClean="0"/>
              <a:t>47</a:t>
            </a:fld>
            <a:endParaRPr lang="en-US" dirty="0"/>
          </a:p>
        </p:txBody>
      </p:sp>
    </p:spTree>
    <p:extLst>
      <p:ext uri="{BB962C8B-B14F-4D97-AF65-F5344CB8AC3E}">
        <p14:creationId xmlns:p14="http://schemas.microsoft.com/office/powerpoint/2010/main" val="4184351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64525"/>
          </a:xfrm>
        </p:spPr>
        <p:txBody>
          <a:bodyPr/>
          <a:lstStyle/>
          <a:p>
            <a:r>
              <a:rPr lang="en-US" dirty="0" smtClean="0"/>
              <a:t>But </a:t>
            </a:r>
            <a:r>
              <a:rPr lang="en-US" i="1" dirty="0" smtClean="0"/>
              <a:t>Which</a:t>
            </a:r>
            <a:r>
              <a:rPr lang="en-US" dirty="0"/>
              <a:t> </a:t>
            </a:r>
            <a:r>
              <a:rPr lang="en-US" dirty="0" smtClean="0"/>
              <a:t>ARM?</a:t>
            </a:r>
            <a:endParaRPr lang="en-US" dirty="0"/>
          </a:p>
        </p:txBody>
      </p:sp>
      <p:sp>
        <p:nvSpPr>
          <p:cNvPr id="3" name="Content Placeholder 2"/>
          <p:cNvSpPr>
            <a:spLocks noGrp="1"/>
          </p:cNvSpPr>
          <p:nvPr>
            <p:ph idx="1"/>
          </p:nvPr>
        </p:nvSpPr>
        <p:spPr>
          <a:xfrm>
            <a:off x="1141412" y="914401"/>
            <a:ext cx="9905999" cy="5525310"/>
          </a:xfrm>
        </p:spPr>
        <p:txBody>
          <a:bodyPr>
            <a:noAutofit/>
          </a:bodyPr>
          <a:lstStyle/>
          <a:p>
            <a:pPr marL="0" indent="0">
              <a:buNone/>
            </a:pPr>
            <a:r>
              <a:rPr lang="en-US" sz="3000" dirty="0" smtClean="0"/>
              <a:t>For multiple reasons, we prefer the Teensy 3.2/3.5 controller:</a:t>
            </a:r>
          </a:p>
          <a:p>
            <a:pPr marL="739775"/>
            <a:r>
              <a:rPr lang="en-US" sz="3000" dirty="0" smtClean="0"/>
              <a:t>Smaller footprint</a:t>
            </a:r>
          </a:p>
          <a:p>
            <a:pPr marL="739775"/>
            <a:r>
              <a:rPr lang="en-US" sz="3000" dirty="0" smtClean="0"/>
              <a:t>Much less expensive</a:t>
            </a:r>
          </a:p>
          <a:p>
            <a:pPr marL="739775">
              <a:lnSpc>
                <a:spcPct val="100000"/>
              </a:lnSpc>
              <a:tabLst>
                <a:tab pos="5994400" algn="l"/>
              </a:tabLst>
            </a:pPr>
            <a:r>
              <a:rPr lang="en-US" sz="3000" dirty="0" smtClean="0"/>
              <a:t>Works great with the</a:t>
            </a:r>
          </a:p>
          <a:p>
            <a:pPr marL="739775" indent="0">
              <a:lnSpc>
                <a:spcPct val="100000"/>
              </a:lnSpc>
              <a:buNone/>
              <a:tabLst>
                <a:tab pos="5994400" algn="l"/>
              </a:tabLst>
            </a:pPr>
            <a:r>
              <a:rPr lang="en-US" sz="3000" dirty="0" smtClean="0"/>
              <a:t>PRT3 Motherboard…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2669" y="1547803"/>
            <a:ext cx="4416741" cy="215334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944914" y="4680053"/>
            <a:ext cx="4034971" cy="1569660"/>
          </a:xfrm>
          <a:prstGeom prst="rect">
            <a:avLst/>
          </a:prstGeom>
          <a:noFill/>
        </p:spPr>
        <p:txBody>
          <a:bodyPr wrap="square" rtlCol="0">
            <a:spAutoFit/>
          </a:bodyPr>
          <a:lstStyle/>
          <a:p>
            <a:r>
              <a:rPr lang="en-US" sz="2400" dirty="0"/>
              <a:t>Full disclosure: Brian’s company, Patton </a:t>
            </a:r>
            <a:r>
              <a:rPr lang="en-US" sz="2400" dirty="0" smtClean="0"/>
              <a:t>Robotics</a:t>
            </a:r>
            <a:r>
              <a:rPr lang="en-US" sz="2400" dirty="0"/>
              <a:t>, is the maker of the PRT3 Motherboard</a:t>
            </a:r>
          </a:p>
          <a:p>
            <a:endParaRPr lang="en-US" sz="24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488" t="8348" b="14638"/>
          <a:stretch/>
        </p:blipFill>
        <p:spPr>
          <a:xfrm>
            <a:off x="6122669" y="3976913"/>
            <a:ext cx="4416741" cy="2643315"/>
          </a:xfrm>
          <a:prstGeom prst="rect">
            <a:avLst/>
          </a:prstGeom>
        </p:spPr>
      </p:pic>
      <p:sp>
        <p:nvSpPr>
          <p:cNvPr id="6" name="Slide Number Placeholder 5"/>
          <p:cNvSpPr>
            <a:spLocks noGrp="1"/>
          </p:cNvSpPr>
          <p:nvPr>
            <p:ph type="sldNum" sz="quarter" idx="12"/>
          </p:nvPr>
        </p:nvSpPr>
        <p:spPr>
          <a:xfrm>
            <a:off x="11420911" y="6067150"/>
            <a:ext cx="771089" cy="365125"/>
          </a:xfrm>
        </p:spPr>
        <p:txBody>
          <a:bodyPr/>
          <a:lstStyle/>
          <a:p>
            <a:fld id="{B9698738-B369-4EC2-B00C-B62D0CC57A96}" type="slidenum">
              <a:rPr lang="en-US" smtClean="0"/>
              <a:t>48</a:t>
            </a:fld>
            <a:endParaRPr lang="en-US" dirty="0"/>
          </a:p>
        </p:txBody>
      </p:sp>
    </p:spTree>
    <p:extLst>
      <p:ext uri="{BB962C8B-B14F-4D97-AF65-F5344CB8AC3E}">
        <p14:creationId xmlns:p14="http://schemas.microsoft.com/office/powerpoint/2010/main" val="1762217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957943"/>
          </a:xfrm>
        </p:spPr>
        <p:txBody>
          <a:bodyPr/>
          <a:lstStyle/>
          <a:p>
            <a:r>
              <a:rPr lang="en-US" dirty="0" smtClean="0"/>
              <a:t>Motherboards: PRT3/Teensy vs Arduino Due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2596178"/>
              </p:ext>
            </p:extLst>
          </p:nvPr>
        </p:nvGraphicFramePr>
        <p:xfrm>
          <a:off x="1238931" y="1045418"/>
          <a:ext cx="10105345" cy="5181600"/>
        </p:xfrm>
        <a:graphic>
          <a:graphicData uri="http://schemas.openxmlformats.org/drawingml/2006/table">
            <a:tbl>
              <a:tblPr firstRow="1" bandRow="1">
                <a:tableStyleId>{5C22544A-7EE6-4342-B048-85BDC9FD1C3A}</a:tableStyleId>
              </a:tblPr>
              <a:tblGrid>
                <a:gridCol w="3994831">
                  <a:extLst>
                    <a:ext uri="{9D8B030D-6E8A-4147-A177-3AD203B41FA5}">
                      <a16:colId xmlns:a16="http://schemas.microsoft.com/office/drawing/2014/main" val="877805351"/>
                    </a:ext>
                  </a:extLst>
                </a:gridCol>
                <a:gridCol w="3062514">
                  <a:extLst>
                    <a:ext uri="{9D8B030D-6E8A-4147-A177-3AD203B41FA5}">
                      <a16:colId xmlns:a16="http://schemas.microsoft.com/office/drawing/2014/main" val="3991103665"/>
                    </a:ext>
                  </a:extLst>
                </a:gridCol>
                <a:gridCol w="3048000">
                  <a:extLst>
                    <a:ext uri="{9D8B030D-6E8A-4147-A177-3AD203B41FA5}">
                      <a16:colId xmlns:a16="http://schemas.microsoft.com/office/drawing/2014/main" val="3716788309"/>
                    </a:ext>
                  </a:extLst>
                </a:gridCol>
              </a:tblGrid>
              <a:tr h="174171">
                <a:tc>
                  <a:txBody>
                    <a:bodyPr/>
                    <a:lstStyle/>
                    <a:p>
                      <a:pPr algn="ctr"/>
                      <a:r>
                        <a:rPr lang="en-US" sz="2000" dirty="0" smtClean="0"/>
                        <a:t>Feature</a:t>
                      </a:r>
                      <a:endParaRPr lang="en-US" sz="2000" dirty="0"/>
                    </a:p>
                  </a:txBody>
                  <a:tcPr marL="0" marR="0" marT="0" marB="0"/>
                </a:tc>
                <a:tc>
                  <a:txBody>
                    <a:bodyPr/>
                    <a:lstStyle/>
                    <a:p>
                      <a:pPr algn="ctr"/>
                      <a:r>
                        <a:rPr lang="en-US" sz="2000" dirty="0" smtClean="0"/>
                        <a:t>PRT3 &amp; Teensy 3.2</a:t>
                      </a:r>
                      <a:endParaRPr lang="en-US" sz="2000" dirty="0"/>
                    </a:p>
                  </a:txBody>
                  <a:tcPr marL="0" marR="0" marT="0" marB="0"/>
                </a:tc>
                <a:tc>
                  <a:txBody>
                    <a:bodyPr/>
                    <a:lstStyle/>
                    <a:p>
                      <a:pPr algn="ctr"/>
                      <a:r>
                        <a:rPr lang="en-US" sz="2000" dirty="0" smtClean="0"/>
                        <a:t>Arduino Due</a:t>
                      </a:r>
                      <a:endParaRPr lang="en-US" sz="2000" dirty="0"/>
                    </a:p>
                  </a:txBody>
                  <a:tcPr marL="0" marR="0" marT="0" marB="0"/>
                </a:tc>
                <a:extLst>
                  <a:ext uri="{0D108BD9-81ED-4DB2-BD59-A6C34878D82A}">
                    <a16:rowId xmlns:a16="http://schemas.microsoft.com/office/drawing/2014/main" val="2051884685"/>
                  </a:ext>
                </a:extLst>
              </a:tr>
              <a:tr h="274320">
                <a:tc>
                  <a:txBody>
                    <a:bodyPr/>
                    <a:lstStyle/>
                    <a:p>
                      <a:pPr algn="ctr"/>
                      <a:r>
                        <a:rPr lang="en-US" sz="2000" dirty="0" smtClean="0"/>
                        <a:t>ARM</a:t>
                      </a:r>
                      <a:r>
                        <a:rPr lang="en-US" sz="2000" baseline="0" dirty="0" smtClean="0"/>
                        <a:t> Architecture?</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1639282643"/>
                  </a:ext>
                </a:extLst>
              </a:tr>
              <a:tr h="274320">
                <a:tc>
                  <a:txBody>
                    <a:bodyPr/>
                    <a:lstStyle/>
                    <a:p>
                      <a:pPr algn="ctr"/>
                      <a:r>
                        <a:rPr lang="en-US" sz="2000" dirty="0" smtClean="0"/>
                        <a:t>Replaceable</a:t>
                      </a:r>
                      <a:r>
                        <a:rPr lang="en-US" sz="2000" baseline="0" dirty="0" smtClean="0"/>
                        <a:t> Microcontroller?</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499564800"/>
                  </a:ext>
                </a:extLst>
              </a:tr>
              <a:tr h="274320">
                <a:tc>
                  <a:txBody>
                    <a:bodyPr/>
                    <a:lstStyle/>
                    <a:p>
                      <a:pPr algn="ctr"/>
                      <a:r>
                        <a:rPr lang="en-US" sz="2000" dirty="0" smtClean="0"/>
                        <a:t>5-volt tolerant</a:t>
                      </a:r>
                      <a:r>
                        <a:rPr lang="en-US" sz="2000" baseline="0" dirty="0" smtClean="0"/>
                        <a:t> I/O pins?</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495912193"/>
                  </a:ext>
                </a:extLst>
              </a:tr>
              <a:tr h="274320">
                <a:tc>
                  <a:txBody>
                    <a:bodyPr/>
                    <a:lstStyle/>
                    <a:p>
                      <a:pPr algn="ctr"/>
                      <a:r>
                        <a:rPr lang="en-US" sz="2000" dirty="0" smtClean="0"/>
                        <a:t>No Shields Required?</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2547460717"/>
                  </a:ext>
                </a:extLst>
              </a:tr>
              <a:tr h="274320">
                <a:tc>
                  <a:txBody>
                    <a:bodyPr/>
                    <a:lstStyle/>
                    <a:p>
                      <a:pPr algn="ctr"/>
                      <a:r>
                        <a:rPr lang="en-US" sz="2000" dirty="0" smtClean="0"/>
                        <a:t>Main</a:t>
                      </a:r>
                      <a:r>
                        <a:rPr lang="en-US" sz="2000" baseline="0" dirty="0" smtClean="0"/>
                        <a:t> Power Switch?</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66645387"/>
                  </a:ext>
                </a:extLst>
              </a:tr>
              <a:tr h="274320">
                <a:tc>
                  <a:txBody>
                    <a:bodyPr/>
                    <a:lstStyle/>
                    <a:p>
                      <a:pPr algn="ctr"/>
                      <a:r>
                        <a:rPr lang="en-US" sz="2000" dirty="0" smtClean="0"/>
                        <a:t>Auxiliary Power Switch?</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178940049"/>
                  </a:ext>
                </a:extLst>
              </a:tr>
              <a:tr h="274320">
                <a:tc>
                  <a:txBody>
                    <a:bodyPr/>
                    <a:lstStyle/>
                    <a:p>
                      <a:pPr algn="ctr"/>
                      <a:r>
                        <a:rPr lang="en-US" sz="2000" dirty="0" smtClean="0"/>
                        <a:t>Full Male and Female Headers?</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1842480811"/>
                  </a:ext>
                </a:extLst>
              </a:tr>
              <a:tr h="274320">
                <a:tc>
                  <a:txBody>
                    <a:bodyPr/>
                    <a:lstStyle/>
                    <a:p>
                      <a:pPr algn="ctr"/>
                      <a:r>
                        <a:rPr lang="en-US" sz="2000" dirty="0" smtClean="0"/>
                        <a:t>Plug-n-Play Capable</a:t>
                      </a:r>
                      <a:r>
                        <a:rPr lang="en-US" sz="2000" baseline="0" dirty="0" smtClean="0"/>
                        <a:t>?</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540158218"/>
                  </a:ext>
                </a:extLst>
              </a:tr>
              <a:tr h="274320">
                <a:tc>
                  <a:txBody>
                    <a:bodyPr/>
                    <a:lstStyle/>
                    <a:p>
                      <a:pPr algn="ctr"/>
                      <a:r>
                        <a:rPr lang="en-US" sz="2000" dirty="0" smtClean="0"/>
                        <a:t>Direct Bluetooth/</a:t>
                      </a:r>
                      <a:r>
                        <a:rPr lang="en-US" sz="2000" dirty="0" err="1" smtClean="0"/>
                        <a:t>RF</a:t>
                      </a:r>
                      <a:r>
                        <a:rPr lang="en-US" sz="2000" baseline="0" dirty="0" smtClean="0"/>
                        <a:t> </a:t>
                      </a:r>
                      <a:r>
                        <a:rPr lang="en-US" sz="2000" baseline="0" dirty="0" err="1" smtClean="0"/>
                        <a:t>Comm</a:t>
                      </a:r>
                      <a:r>
                        <a:rPr lang="en-US" sz="2000" dirty="0" smtClean="0"/>
                        <a:t> Plug-In?</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2005858857"/>
                  </a:ext>
                </a:extLst>
              </a:tr>
              <a:tr h="274320">
                <a:tc>
                  <a:txBody>
                    <a:bodyPr/>
                    <a:lstStyle/>
                    <a:p>
                      <a:pPr algn="ctr"/>
                      <a:r>
                        <a:rPr lang="en-US" sz="2000" dirty="0" smtClean="0"/>
                        <a:t>Breadboard</a:t>
                      </a:r>
                      <a:r>
                        <a:rPr lang="en-US" sz="2000" baseline="0" dirty="0" smtClean="0"/>
                        <a:t>-</a:t>
                      </a:r>
                      <a:r>
                        <a:rPr lang="en-US" sz="2000" dirty="0" smtClean="0"/>
                        <a:t>able Microcontroller?</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4263904142"/>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DIY</a:t>
                      </a:r>
                      <a:r>
                        <a:rPr lang="en-US" sz="2000" baseline="0" dirty="0" smtClean="0"/>
                        <a:t> Kit Option?</a:t>
                      </a:r>
                      <a:endParaRPr lang="en-US" sz="2000" dirty="0" smtClean="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392352464"/>
                  </a:ext>
                </a:extLst>
              </a:tr>
              <a:tr h="274320">
                <a:tc>
                  <a:txBody>
                    <a:bodyPr/>
                    <a:lstStyle/>
                    <a:p>
                      <a:pPr algn="ctr"/>
                      <a:r>
                        <a:rPr lang="en-US" sz="2000" dirty="0" smtClean="0"/>
                        <a:t>Available Power</a:t>
                      </a:r>
                      <a:r>
                        <a:rPr lang="en-US" sz="2000" baseline="0" dirty="0" smtClean="0"/>
                        <a:t> &amp; </a:t>
                      </a:r>
                      <a:r>
                        <a:rPr lang="en-US" sz="2000" dirty="0" smtClean="0"/>
                        <a:t>Ground</a:t>
                      </a:r>
                      <a:r>
                        <a:rPr lang="en-US" sz="2000" baseline="0" dirty="0" smtClean="0"/>
                        <a:t> pins</a:t>
                      </a:r>
                      <a:endParaRPr lang="en-US" sz="2000" dirty="0"/>
                    </a:p>
                  </a:txBody>
                  <a:tcPr marL="0" marR="0" marT="0" marB="0"/>
                </a:tc>
                <a:tc>
                  <a:txBody>
                    <a:bodyPr/>
                    <a:lstStyle/>
                    <a:p>
                      <a:pPr algn="ctr"/>
                      <a:r>
                        <a:rPr lang="en-US" sz="2000" dirty="0" smtClean="0"/>
                        <a:t>27/26</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3/3</a:t>
                      </a:r>
                    </a:p>
                  </a:txBody>
                  <a:tcPr marL="0" marR="0" marT="0" marB="0"/>
                </a:tc>
                <a:extLst>
                  <a:ext uri="{0D108BD9-81ED-4DB2-BD59-A6C34878D82A}">
                    <a16:rowId xmlns:a16="http://schemas.microsoft.com/office/drawing/2014/main" val="138635837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I/O Pins (Digital/Analog/PWM)</a:t>
                      </a:r>
                    </a:p>
                  </a:txBody>
                  <a:tcPr marL="0" marR="0" marT="0" marB="0"/>
                </a:tc>
                <a:tc>
                  <a:txBody>
                    <a:bodyPr/>
                    <a:lstStyle/>
                    <a:p>
                      <a:pPr algn="ctr"/>
                      <a:r>
                        <a:rPr lang="en-US" sz="2000" dirty="0" smtClean="0">
                          <a:sym typeface="Wingdings" panose="05000000000000000000" pitchFamily="2" charset="2"/>
                        </a:rPr>
                        <a:t>24/10/10 *</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54/12/12</a:t>
                      </a:r>
                      <a:endParaRPr lang="en-US" sz="2000" dirty="0" smtClean="0"/>
                    </a:p>
                  </a:txBody>
                  <a:tcPr marL="0" marR="0" marT="0" marB="0"/>
                </a:tc>
                <a:extLst>
                  <a:ext uri="{0D108BD9-81ED-4DB2-BD59-A6C34878D82A}">
                    <a16:rowId xmlns:a16="http://schemas.microsoft.com/office/drawing/2014/main" val="1078670053"/>
                  </a:ext>
                </a:extLst>
              </a:tr>
              <a:tr h="274320">
                <a:tc>
                  <a:txBody>
                    <a:bodyPr/>
                    <a:lstStyle/>
                    <a:p>
                      <a:pPr algn="ctr"/>
                      <a:r>
                        <a:rPr lang="en-US" sz="2000" dirty="0" smtClean="0"/>
                        <a:t>Footprint</a:t>
                      </a:r>
                      <a:endParaRPr lang="en-US" sz="2000" dirty="0"/>
                    </a:p>
                  </a:txBody>
                  <a:tcPr marL="0" marR="0" marT="0" marB="0"/>
                </a:tc>
                <a:tc>
                  <a:txBody>
                    <a:bodyPr/>
                    <a:lstStyle/>
                    <a:p>
                      <a:pPr algn="ctr"/>
                      <a:r>
                        <a:rPr lang="en-US" sz="2000" dirty="0" smtClean="0"/>
                        <a:t>50 x 68 mm</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53</a:t>
                      </a:r>
                      <a:r>
                        <a:rPr lang="en-US" sz="2000" baseline="0" dirty="0" smtClean="0"/>
                        <a:t> x 104</a:t>
                      </a:r>
                      <a:endParaRPr lang="en-US" sz="2000" dirty="0" smtClean="0"/>
                    </a:p>
                  </a:txBody>
                  <a:tcPr marL="0" marR="0" marT="0" marB="0"/>
                </a:tc>
                <a:extLst>
                  <a:ext uri="{0D108BD9-81ED-4DB2-BD59-A6C34878D82A}">
                    <a16:rowId xmlns:a16="http://schemas.microsoft.com/office/drawing/2014/main" val="2118984619"/>
                  </a:ext>
                </a:extLst>
              </a:tr>
              <a:tr h="274320">
                <a:tc>
                  <a:txBody>
                    <a:bodyPr/>
                    <a:lstStyle/>
                    <a:p>
                      <a:pPr algn="ctr"/>
                      <a:r>
                        <a:rPr lang="en-US" sz="2000" dirty="0" smtClean="0"/>
                        <a:t>Retail Cost</a:t>
                      </a:r>
                      <a:endParaRPr lang="en-US" sz="2000" dirty="0"/>
                    </a:p>
                  </a:txBody>
                  <a:tcPr marL="0" marR="0" marT="0" marB="0"/>
                </a:tc>
                <a:tc>
                  <a:txBody>
                    <a:bodyPr/>
                    <a:lstStyle/>
                    <a:p>
                      <a:pPr algn="ctr"/>
                      <a:r>
                        <a:rPr lang="en-US" sz="2000" dirty="0" smtClean="0">
                          <a:sym typeface="Wingdings" panose="05000000000000000000" pitchFamily="2" charset="2"/>
                        </a:rPr>
                        <a:t>$38-$45 (together)</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~$45 (currently sold out)</a:t>
                      </a:r>
                      <a:endParaRPr lang="en-US" sz="2000" dirty="0" smtClean="0"/>
                    </a:p>
                  </a:txBody>
                  <a:tcPr marL="0" marR="0" marT="0" marB="0"/>
                </a:tc>
                <a:extLst>
                  <a:ext uri="{0D108BD9-81ED-4DB2-BD59-A6C34878D82A}">
                    <a16:rowId xmlns:a16="http://schemas.microsoft.com/office/drawing/2014/main" val="2670834774"/>
                  </a:ext>
                </a:extLst>
              </a:tr>
              <a:tr h="274320">
                <a:tc>
                  <a:txBody>
                    <a:bodyPr/>
                    <a:lstStyle/>
                    <a:p>
                      <a:pPr algn="ctr"/>
                      <a:r>
                        <a:rPr lang="en-US" sz="2000" dirty="0" smtClean="0"/>
                        <a:t>Made in the USA</a:t>
                      </a:r>
                      <a:endParaRPr lang="en-US" sz="2000" dirty="0"/>
                    </a:p>
                  </a:txBody>
                  <a:tcPr marL="0" marR="0" marT="0" marB="0"/>
                </a:tc>
                <a:tc>
                  <a:txBody>
                    <a:bodyPr/>
                    <a:lstStyle/>
                    <a:p>
                      <a:pPr algn="ctr"/>
                      <a:r>
                        <a:rPr lang="en-US" sz="2000" dirty="0" smtClean="0">
                          <a:sym typeface="Wingdings" panose="05000000000000000000" pitchFamily="2" charset="2"/>
                        </a:rPr>
                        <a:t></a:t>
                      </a:r>
                      <a:endParaRPr lang="en-US" sz="2000" dirty="0"/>
                    </a:p>
                  </a:txBody>
                  <a:tcPr marL="0" marR="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panose="05000000000000000000" pitchFamily="2" charset="2"/>
                        </a:rPr>
                        <a:t></a:t>
                      </a:r>
                      <a:endParaRPr lang="en-US" sz="2000" dirty="0" smtClean="0"/>
                    </a:p>
                  </a:txBody>
                  <a:tcPr marL="0" marR="0" marT="0" marB="0"/>
                </a:tc>
                <a:extLst>
                  <a:ext uri="{0D108BD9-81ED-4DB2-BD59-A6C34878D82A}">
                    <a16:rowId xmlns:a16="http://schemas.microsoft.com/office/drawing/2014/main" val="2891734146"/>
                  </a:ext>
                </a:extLst>
              </a:tr>
            </a:tbl>
          </a:graphicData>
        </a:graphic>
      </p:graphicFrame>
      <p:sp>
        <p:nvSpPr>
          <p:cNvPr id="3" name="TextBox 2"/>
          <p:cNvSpPr txBox="1"/>
          <p:nvPr/>
        </p:nvSpPr>
        <p:spPr>
          <a:xfrm>
            <a:off x="1141414" y="6314494"/>
            <a:ext cx="10202862" cy="369332"/>
          </a:xfrm>
          <a:prstGeom prst="rect">
            <a:avLst/>
          </a:prstGeom>
          <a:noFill/>
        </p:spPr>
        <p:txBody>
          <a:bodyPr wrap="square" rtlCol="0">
            <a:spAutoFit/>
          </a:bodyPr>
          <a:lstStyle/>
          <a:p>
            <a:pPr algn="r"/>
            <a:r>
              <a:rPr lang="en-US" dirty="0" smtClean="0"/>
              <a:t>* For a TON of I/O pins and an SD card reader, consider the Teensy 3.5 and Patton Robotics Motherboard.</a:t>
            </a:r>
            <a:endParaRPr lang="en-US" dirty="0"/>
          </a:p>
        </p:txBody>
      </p:sp>
      <p:sp>
        <p:nvSpPr>
          <p:cNvPr id="4" name="Slide Number Placeholder 3"/>
          <p:cNvSpPr>
            <a:spLocks noGrp="1"/>
          </p:cNvSpPr>
          <p:nvPr>
            <p:ph type="sldNum" sz="quarter" idx="12"/>
          </p:nvPr>
        </p:nvSpPr>
        <p:spPr>
          <a:xfrm>
            <a:off x="11344276" y="6011409"/>
            <a:ext cx="771089" cy="365125"/>
          </a:xfrm>
        </p:spPr>
        <p:txBody>
          <a:bodyPr/>
          <a:lstStyle/>
          <a:p>
            <a:fld id="{B9698738-B369-4EC2-B00C-B62D0CC57A96}" type="slidenum">
              <a:rPr lang="en-US" smtClean="0"/>
              <a:t>49</a:t>
            </a:fld>
            <a:endParaRPr lang="en-US" dirty="0"/>
          </a:p>
        </p:txBody>
      </p:sp>
    </p:spTree>
    <p:extLst>
      <p:ext uri="{BB962C8B-B14F-4D97-AF65-F5344CB8AC3E}">
        <p14:creationId xmlns:p14="http://schemas.microsoft.com/office/powerpoint/2010/main" val="263345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187355"/>
          </a:xfrm>
        </p:spPr>
        <p:txBody>
          <a:bodyPr/>
          <a:lstStyle/>
          <a:p>
            <a:r>
              <a:rPr lang="en-US" dirty="0" smtClean="0"/>
              <a:t>Friday’s Agenda (May 4, 6pm-9pm)</a:t>
            </a:r>
            <a:endParaRPr lang="en-US" dirty="0"/>
          </a:p>
        </p:txBody>
      </p:sp>
      <p:sp>
        <p:nvSpPr>
          <p:cNvPr id="3" name="Content Placeholder 2"/>
          <p:cNvSpPr>
            <a:spLocks noGrp="1"/>
          </p:cNvSpPr>
          <p:nvPr>
            <p:ph idx="1"/>
          </p:nvPr>
        </p:nvSpPr>
        <p:spPr>
          <a:xfrm>
            <a:off x="1141412" y="1011678"/>
            <a:ext cx="9905999" cy="5471010"/>
          </a:xfrm>
        </p:spPr>
        <p:txBody>
          <a:bodyPr>
            <a:normAutofit fontScale="85000" lnSpcReduction="20000"/>
          </a:bodyPr>
          <a:lstStyle/>
          <a:p>
            <a:r>
              <a:rPr lang="en-US" sz="3200" dirty="0" smtClean="0"/>
              <a:t>Survey Results and What is Physical Computing</a:t>
            </a:r>
          </a:p>
          <a:p>
            <a:r>
              <a:rPr lang="en-US" sz="3200" dirty="0" smtClean="0">
                <a:solidFill>
                  <a:srgbClr val="FFFF00"/>
                </a:solidFill>
              </a:rPr>
              <a:t>Code Tutorial #1: The Basics</a:t>
            </a:r>
          </a:p>
          <a:p>
            <a:r>
              <a:rPr lang="en-US" sz="3200" dirty="0"/>
              <a:t>Embedded Controller Comparisons and Pros &amp; Cons</a:t>
            </a:r>
          </a:p>
          <a:p>
            <a:r>
              <a:rPr lang="en-US" sz="3200" dirty="0" smtClean="0">
                <a:solidFill>
                  <a:srgbClr val="FFFF00"/>
                </a:solidFill>
              </a:rPr>
              <a:t>Code Tutorial #2: I/O Devices</a:t>
            </a:r>
            <a:endParaRPr lang="en-US" sz="3200" dirty="0">
              <a:solidFill>
                <a:srgbClr val="FFFF00"/>
              </a:solidFill>
            </a:endParaRPr>
          </a:p>
          <a:p>
            <a:r>
              <a:rPr lang="en-US" sz="3200" dirty="0"/>
              <a:t>Robotics Platform Comparisons and Pros &amp; Cons</a:t>
            </a:r>
          </a:p>
          <a:p>
            <a:r>
              <a:rPr lang="en-US" sz="3200" dirty="0" smtClean="0">
                <a:solidFill>
                  <a:srgbClr val="FFFF00"/>
                </a:solidFill>
              </a:rPr>
              <a:t>Code </a:t>
            </a:r>
            <a:r>
              <a:rPr lang="en-US" sz="3200" dirty="0">
                <a:solidFill>
                  <a:srgbClr val="FFFF00"/>
                </a:solidFill>
              </a:rPr>
              <a:t>Tutorial </a:t>
            </a:r>
            <a:r>
              <a:rPr lang="en-US" sz="3200" dirty="0" smtClean="0">
                <a:solidFill>
                  <a:srgbClr val="FFFF00"/>
                </a:solidFill>
              </a:rPr>
              <a:t>#3: Autonomous Robot</a:t>
            </a:r>
            <a:endParaRPr lang="en-US" sz="3200" dirty="0">
              <a:solidFill>
                <a:srgbClr val="FFFF00"/>
              </a:solidFill>
            </a:endParaRPr>
          </a:p>
          <a:p>
            <a:r>
              <a:rPr lang="en-US" sz="3200" dirty="0" smtClean="0"/>
              <a:t>Tour of the Facilities</a:t>
            </a:r>
          </a:p>
          <a:p>
            <a:r>
              <a:rPr lang="en-US" sz="3200" dirty="0" smtClean="0"/>
              <a:t>Computer Science at George School</a:t>
            </a:r>
            <a:endParaRPr lang="en-US" sz="3200" dirty="0"/>
          </a:p>
          <a:p>
            <a:r>
              <a:rPr lang="en-US" sz="3200" dirty="0" smtClean="0"/>
              <a:t>Round Table Discussions: Building </a:t>
            </a:r>
            <a:r>
              <a:rPr lang="en-US" sz="3200" dirty="0"/>
              <a:t>a </a:t>
            </a:r>
            <a:r>
              <a:rPr lang="en-US" sz="3200" dirty="0" smtClean="0"/>
              <a:t>Program/Involving </a:t>
            </a:r>
            <a:r>
              <a:rPr lang="en-US" sz="3200" dirty="0"/>
              <a:t>Students</a:t>
            </a:r>
          </a:p>
          <a:p>
            <a:r>
              <a:rPr lang="en-US" sz="3200" dirty="0" smtClean="0"/>
              <a:t>Saturday Reminders (SAT bathroom breaks, Parking, Lunch)</a:t>
            </a:r>
            <a:endParaRPr lang="en-US" sz="3200" dirty="0"/>
          </a:p>
          <a:p>
            <a:endParaRPr lang="en-US" sz="3200" dirty="0" smtClean="0"/>
          </a:p>
        </p:txBody>
      </p:sp>
      <p:sp>
        <p:nvSpPr>
          <p:cNvPr id="4" name="Slide Number Placeholder 3"/>
          <p:cNvSpPr>
            <a:spLocks noGrp="1"/>
          </p:cNvSpPr>
          <p:nvPr>
            <p:ph type="sldNum" sz="quarter" idx="12"/>
          </p:nvPr>
        </p:nvSpPr>
        <p:spPr/>
        <p:txBody>
          <a:bodyPr/>
          <a:lstStyle/>
          <a:p>
            <a:fld id="{B9698738-B369-4EC2-B00C-B62D0CC57A96}" type="slidenum">
              <a:rPr lang="en-US" smtClean="0"/>
              <a:t>5</a:t>
            </a:fld>
            <a:endParaRPr lang="en-US"/>
          </a:p>
        </p:txBody>
      </p:sp>
    </p:spTree>
    <p:extLst>
      <p:ext uri="{BB962C8B-B14F-4D97-AF65-F5344CB8AC3E}">
        <p14:creationId xmlns:p14="http://schemas.microsoft.com/office/powerpoint/2010/main" val="40287791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Code Tutorial #2 Overview: I/O Devices</a:t>
            </a:r>
            <a:endParaRPr lang="en-US" dirty="0"/>
          </a:p>
        </p:txBody>
      </p:sp>
      <p:sp>
        <p:nvSpPr>
          <p:cNvPr id="3" name="Content Placeholder 2"/>
          <p:cNvSpPr>
            <a:spLocks noGrp="1"/>
          </p:cNvSpPr>
          <p:nvPr>
            <p:ph idx="1"/>
          </p:nvPr>
        </p:nvSpPr>
        <p:spPr>
          <a:xfrm>
            <a:off x="1141412" y="1117600"/>
            <a:ext cx="9905999" cy="5542507"/>
          </a:xfrm>
        </p:spPr>
        <p:txBody>
          <a:bodyPr>
            <a:normAutofit fontScale="92500" lnSpcReduction="10000"/>
          </a:bodyPr>
          <a:lstStyle/>
          <a:p>
            <a:r>
              <a:rPr lang="en-US" dirty="0" smtClean="0"/>
              <a:t>Download code from </a:t>
            </a:r>
            <a:r>
              <a:rPr lang="en-US" dirty="0">
                <a:solidFill>
                  <a:srgbClr val="FFFF00"/>
                </a:solidFill>
                <a:hlinkClick r:id="rId2"/>
              </a:rPr>
              <a:t>www.pcrduino.com/workshops/</a:t>
            </a:r>
            <a:endParaRPr lang="en-US" dirty="0" smtClean="0"/>
          </a:p>
          <a:p>
            <a:r>
              <a:rPr lang="en-US" dirty="0" smtClean="0">
                <a:solidFill>
                  <a:srgbClr val="FFFF00"/>
                </a:solidFill>
              </a:rPr>
              <a:t>RGB LED Outputs</a:t>
            </a:r>
          </a:p>
          <a:p>
            <a:r>
              <a:rPr lang="en-US" dirty="0" smtClean="0">
                <a:solidFill>
                  <a:srgbClr val="FFFF00"/>
                </a:solidFill>
              </a:rPr>
              <a:t>Loops</a:t>
            </a:r>
            <a:endParaRPr lang="en-US" dirty="0">
              <a:solidFill>
                <a:srgbClr val="FFFF00"/>
              </a:solidFill>
            </a:endParaRPr>
          </a:p>
          <a:p>
            <a:r>
              <a:rPr lang="en-US" dirty="0" smtClean="0">
                <a:solidFill>
                  <a:srgbClr val="FFFF00"/>
                </a:solidFill>
              </a:rPr>
              <a:t>Analog Sensors and the Voltage Divider Board</a:t>
            </a:r>
          </a:p>
          <a:p>
            <a:pPr lvl="1"/>
            <a:r>
              <a:rPr lang="en-US" dirty="0" err="1" smtClean="0"/>
              <a:t>sensorBigDemo</a:t>
            </a:r>
            <a:r>
              <a:rPr lang="en-US" dirty="0" smtClean="0"/>
              <a:t> demonstration</a:t>
            </a:r>
          </a:p>
          <a:p>
            <a:r>
              <a:rPr lang="en-US" dirty="0" smtClean="0">
                <a:solidFill>
                  <a:srgbClr val="FFFF00"/>
                </a:solidFill>
              </a:rPr>
              <a:t>Sensor setup (analog pins)</a:t>
            </a:r>
          </a:p>
          <a:p>
            <a:pPr lvl="1"/>
            <a:r>
              <a:rPr lang="en-US" dirty="0" smtClean="0"/>
              <a:t>Light (photoresistor), Force (commercial &amp; homemade), Flex, Temperature, etc.</a:t>
            </a:r>
          </a:p>
          <a:p>
            <a:r>
              <a:rPr lang="en-US" dirty="0" smtClean="0">
                <a:solidFill>
                  <a:srgbClr val="FFFF00"/>
                </a:solidFill>
              </a:rPr>
              <a:t>Output visualizations</a:t>
            </a:r>
          </a:p>
          <a:p>
            <a:pPr lvl="1"/>
            <a:r>
              <a:rPr lang="en-US" dirty="0" smtClean="0"/>
              <a:t>Serial Monitor</a:t>
            </a:r>
          </a:p>
          <a:p>
            <a:pPr lvl="1"/>
            <a:r>
              <a:rPr lang="en-US" dirty="0" smtClean="0"/>
              <a:t>Serial Plotter (with and without axis scale)</a:t>
            </a:r>
          </a:p>
          <a:p>
            <a:r>
              <a:rPr lang="en-US" dirty="0" smtClean="0">
                <a:solidFill>
                  <a:srgbClr val="FFFF00"/>
                </a:solidFill>
              </a:rPr>
              <a:t>Computer Logic Decision Tree</a:t>
            </a:r>
          </a:p>
          <a:p>
            <a:r>
              <a:rPr lang="en-US" dirty="0" smtClean="0">
                <a:solidFill>
                  <a:srgbClr val="FFFF00"/>
                </a:solidFill>
              </a:rPr>
              <a:t>Temperature – The Full Treatment</a:t>
            </a:r>
          </a:p>
        </p:txBody>
      </p:sp>
      <p:sp>
        <p:nvSpPr>
          <p:cNvPr id="4" name="Slide Number Placeholder 3"/>
          <p:cNvSpPr>
            <a:spLocks noGrp="1"/>
          </p:cNvSpPr>
          <p:nvPr>
            <p:ph type="sldNum" sz="quarter" idx="12"/>
          </p:nvPr>
        </p:nvSpPr>
        <p:spPr>
          <a:xfrm>
            <a:off x="11420911" y="6042931"/>
            <a:ext cx="771089" cy="365125"/>
          </a:xfrm>
        </p:spPr>
        <p:txBody>
          <a:bodyPr/>
          <a:lstStyle/>
          <a:p>
            <a:fld id="{B9698738-B369-4EC2-B00C-B62D0CC57A96}" type="slidenum">
              <a:rPr lang="en-US" smtClean="0"/>
              <a:t>50</a:t>
            </a:fld>
            <a:endParaRPr lang="en-US" dirty="0"/>
          </a:p>
        </p:txBody>
      </p:sp>
    </p:spTree>
    <p:extLst>
      <p:ext uri="{BB962C8B-B14F-4D97-AF65-F5344CB8AC3E}">
        <p14:creationId xmlns:p14="http://schemas.microsoft.com/office/powerpoint/2010/main" val="21718836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Code Tutorial #2: </a:t>
            </a:r>
            <a:r>
              <a:rPr lang="en-US" dirty="0" smtClean="0">
                <a:solidFill>
                  <a:srgbClr val="FFFF00"/>
                </a:solidFill>
              </a:rPr>
              <a:t>RGB with LED Module</a:t>
            </a:r>
            <a:endParaRPr lang="en-US" dirty="0">
              <a:solidFill>
                <a:srgbClr val="FFFF00"/>
              </a:solidFill>
            </a:endParaRPr>
          </a:p>
        </p:txBody>
      </p:sp>
      <p:sp>
        <p:nvSpPr>
          <p:cNvPr id="3" name="Content Placeholder 2"/>
          <p:cNvSpPr>
            <a:spLocks noGrp="1"/>
          </p:cNvSpPr>
          <p:nvPr>
            <p:ph idx="1"/>
          </p:nvPr>
        </p:nvSpPr>
        <p:spPr>
          <a:xfrm>
            <a:off x="1141412" y="1117600"/>
            <a:ext cx="9905999" cy="5542507"/>
          </a:xfrm>
        </p:spPr>
        <p:txBody>
          <a:bodyPr>
            <a:normAutofit lnSpcReduction="10000"/>
          </a:bodyPr>
          <a:lstStyle/>
          <a:p>
            <a:r>
              <a:rPr lang="en-US" dirty="0" smtClean="0"/>
              <a:t>Save a new file as “</a:t>
            </a:r>
            <a:r>
              <a:rPr lang="en-US" dirty="0" err="1" smtClean="0"/>
              <a:t>RGB.ino</a:t>
            </a:r>
            <a:r>
              <a:rPr lang="en-US" dirty="0" smtClean="0"/>
              <a:t>” in desktop folder</a:t>
            </a:r>
          </a:p>
          <a:p>
            <a:r>
              <a:rPr lang="en-US" dirty="0"/>
              <a:t>Download </a:t>
            </a:r>
            <a:r>
              <a:rPr lang="en-US" dirty="0" smtClean="0"/>
              <a:t>“</a:t>
            </a:r>
            <a:r>
              <a:rPr lang="en-US" dirty="0" err="1" smtClean="0"/>
              <a:t>LEDModule.ino</a:t>
            </a:r>
            <a:r>
              <a:rPr lang="en-US" dirty="0" smtClean="0"/>
              <a:t>” </a:t>
            </a:r>
            <a:r>
              <a:rPr lang="en-US" dirty="0"/>
              <a:t>from </a:t>
            </a:r>
            <a:r>
              <a:rPr lang="en-US" dirty="0" smtClean="0">
                <a:hlinkClick r:id="rId3"/>
              </a:rPr>
              <a:t>www.pcrduino.com/workshops/</a:t>
            </a:r>
            <a:r>
              <a:rPr lang="en-US" dirty="0" smtClean="0"/>
              <a:t> and put it in the RGB folder that is inside the desktop folder.</a:t>
            </a:r>
          </a:p>
          <a:p>
            <a:r>
              <a:rPr lang="en-US" dirty="0" smtClean="0"/>
              <a:t>Add the LED module: Sketch &gt;&gt; Add file &gt;&gt; find “</a:t>
            </a:r>
            <a:r>
              <a:rPr lang="en-US" dirty="0" err="1" smtClean="0"/>
              <a:t>LEDModule.ino</a:t>
            </a:r>
            <a:r>
              <a:rPr lang="en-US" dirty="0" smtClean="0"/>
              <a:t>”</a:t>
            </a:r>
          </a:p>
          <a:p>
            <a:r>
              <a:rPr lang="en-US" dirty="0" smtClean="0"/>
              <a:t>Copy/paste the </a:t>
            </a:r>
            <a:r>
              <a:rPr lang="en-US" b="1" dirty="0" smtClean="0"/>
              <a:t>global </a:t>
            </a:r>
            <a:r>
              <a:rPr lang="en-US" dirty="0" smtClean="0"/>
              <a:t>variables and the </a:t>
            </a:r>
            <a:r>
              <a:rPr lang="en-US" b="1" dirty="0" smtClean="0"/>
              <a:t>setup()</a:t>
            </a:r>
            <a:r>
              <a:rPr lang="en-US" dirty="0" smtClean="0"/>
              <a:t> function at the top of “</a:t>
            </a:r>
            <a:r>
              <a:rPr lang="en-US" dirty="0" err="1" smtClean="0"/>
              <a:t>LEDModule</a:t>
            </a:r>
            <a:r>
              <a:rPr lang="en-US" dirty="0" smtClean="0"/>
              <a:t>” and put them at the very top of the RGB sketch.</a:t>
            </a:r>
          </a:p>
          <a:p>
            <a:r>
              <a:rPr lang="en-US" dirty="0" smtClean="0"/>
              <a:t>Examine the LED Module:</a:t>
            </a:r>
          </a:p>
          <a:p>
            <a:pPr lvl="1">
              <a:lnSpc>
                <a:spcPct val="110000"/>
              </a:lnSpc>
              <a:spcBef>
                <a:spcPts val="0"/>
              </a:spcBef>
            </a:pPr>
            <a:r>
              <a:rPr lang="en-US" dirty="0" smtClean="0"/>
              <a:t>blinkOK()</a:t>
            </a:r>
          </a:p>
          <a:p>
            <a:pPr lvl="1">
              <a:lnSpc>
                <a:spcPct val="110000"/>
              </a:lnSpc>
              <a:spcBef>
                <a:spcPts val="0"/>
              </a:spcBef>
            </a:pPr>
            <a:r>
              <a:rPr lang="en-US" dirty="0" err="1" smtClean="0"/>
              <a:t>blinkNum</a:t>
            </a:r>
            <a:r>
              <a:rPr lang="en-US" dirty="0" smtClean="0"/>
              <a:t>()</a:t>
            </a:r>
          </a:p>
          <a:p>
            <a:pPr lvl="1">
              <a:lnSpc>
                <a:spcPct val="110000"/>
              </a:lnSpc>
              <a:spcBef>
                <a:spcPts val="0"/>
              </a:spcBef>
            </a:pPr>
            <a:r>
              <a:rPr lang="en-US" dirty="0" err="1" smtClean="0"/>
              <a:t>blinkLEDNum</a:t>
            </a:r>
            <a:r>
              <a:rPr lang="en-US" dirty="0" smtClean="0"/>
              <a:t>()</a:t>
            </a:r>
          </a:p>
          <a:p>
            <a:pPr lvl="1">
              <a:lnSpc>
                <a:spcPct val="110000"/>
              </a:lnSpc>
              <a:spcBef>
                <a:spcPts val="0"/>
              </a:spcBef>
            </a:pPr>
            <a:r>
              <a:rPr lang="en-US" dirty="0" err="1" smtClean="0"/>
              <a:t>digitalRGB</a:t>
            </a:r>
            <a:r>
              <a:rPr lang="en-US" dirty="0" smtClean="0"/>
              <a:t>()</a:t>
            </a:r>
          </a:p>
          <a:p>
            <a:pPr lvl="1">
              <a:lnSpc>
                <a:spcPct val="110000"/>
              </a:lnSpc>
              <a:spcBef>
                <a:spcPts val="0"/>
              </a:spcBef>
            </a:pPr>
            <a:r>
              <a:rPr lang="en-US" dirty="0" err="1" smtClean="0"/>
              <a:t>fadeInLED</a:t>
            </a:r>
            <a:r>
              <a:rPr lang="en-US" dirty="0" smtClean="0"/>
              <a:t>(), </a:t>
            </a:r>
            <a:r>
              <a:rPr lang="en-US" dirty="0" err="1" smtClean="0"/>
              <a:t>fadeOutLED</a:t>
            </a:r>
            <a:r>
              <a:rPr lang="en-US" dirty="0" smtClean="0"/>
              <a:t>()</a:t>
            </a:r>
          </a:p>
          <a:p>
            <a:pPr lvl="1">
              <a:lnSpc>
                <a:spcPct val="110000"/>
              </a:lnSpc>
              <a:spcBef>
                <a:spcPts val="0"/>
              </a:spcBef>
            </a:pPr>
            <a:r>
              <a:rPr lang="en-US" dirty="0" err="1" smtClean="0"/>
              <a:t>displayRGB</a:t>
            </a:r>
            <a:r>
              <a:rPr lang="en-US" dirty="0" smtClean="0"/>
              <a:t>()</a:t>
            </a:r>
          </a:p>
        </p:txBody>
      </p:sp>
      <p:sp>
        <p:nvSpPr>
          <p:cNvPr id="4" name="Slide Number Placeholder 3"/>
          <p:cNvSpPr>
            <a:spLocks noGrp="1"/>
          </p:cNvSpPr>
          <p:nvPr>
            <p:ph type="sldNum" sz="quarter" idx="12"/>
          </p:nvPr>
        </p:nvSpPr>
        <p:spPr>
          <a:xfrm>
            <a:off x="11420911" y="6042931"/>
            <a:ext cx="771089" cy="365125"/>
          </a:xfrm>
        </p:spPr>
        <p:txBody>
          <a:bodyPr/>
          <a:lstStyle/>
          <a:p>
            <a:fld id="{B9698738-B369-4EC2-B00C-B62D0CC57A96}" type="slidenum">
              <a:rPr lang="en-US" smtClean="0"/>
              <a:t>51</a:t>
            </a:fld>
            <a:endParaRPr lang="en-US" dirty="0"/>
          </a:p>
        </p:txBody>
      </p:sp>
    </p:spTree>
    <p:extLst>
      <p:ext uri="{BB962C8B-B14F-4D97-AF65-F5344CB8AC3E}">
        <p14:creationId xmlns:p14="http://schemas.microsoft.com/office/powerpoint/2010/main" val="36682077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Code Tutorial #2: </a:t>
            </a:r>
            <a:r>
              <a:rPr lang="en-US" dirty="0" smtClean="0">
                <a:solidFill>
                  <a:srgbClr val="FFFF00"/>
                </a:solidFill>
              </a:rPr>
              <a:t>Sensor Module</a:t>
            </a:r>
            <a:endParaRPr lang="en-US" dirty="0">
              <a:solidFill>
                <a:srgbClr val="FFFF00"/>
              </a:solidFill>
            </a:endParaRPr>
          </a:p>
        </p:txBody>
      </p:sp>
      <p:sp>
        <p:nvSpPr>
          <p:cNvPr id="3" name="Content Placeholder 2"/>
          <p:cNvSpPr>
            <a:spLocks noGrp="1"/>
          </p:cNvSpPr>
          <p:nvPr>
            <p:ph idx="1"/>
          </p:nvPr>
        </p:nvSpPr>
        <p:spPr>
          <a:xfrm>
            <a:off x="1141412" y="1117600"/>
            <a:ext cx="9905999" cy="5542507"/>
          </a:xfrm>
        </p:spPr>
        <p:txBody>
          <a:bodyPr>
            <a:normAutofit lnSpcReduction="10000"/>
          </a:bodyPr>
          <a:lstStyle/>
          <a:p>
            <a:r>
              <a:rPr lang="en-US" dirty="0" smtClean="0"/>
              <a:t>Save a new file as “</a:t>
            </a:r>
            <a:r>
              <a:rPr lang="en-US" dirty="0" err="1" smtClean="0"/>
              <a:t>sensors.ino</a:t>
            </a:r>
            <a:r>
              <a:rPr lang="en-US" dirty="0" smtClean="0"/>
              <a:t>” in desktop folder</a:t>
            </a:r>
          </a:p>
          <a:p>
            <a:r>
              <a:rPr lang="en-US" dirty="0"/>
              <a:t>Download </a:t>
            </a:r>
            <a:r>
              <a:rPr lang="en-US" dirty="0" smtClean="0"/>
              <a:t>“</a:t>
            </a:r>
            <a:r>
              <a:rPr lang="en-US" dirty="0" err="1" smtClean="0"/>
              <a:t>sensorModule.ino</a:t>
            </a:r>
            <a:r>
              <a:rPr lang="en-US" dirty="0" smtClean="0"/>
              <a:t>” </a:t>
            </a:r>
            <a:r>
              <a:rPr lang="en-US" dirty="0"/>
              <a:t>from </a:t>
            </a:r>
            <a:r>
              <a:rPr lang="en-US" dirty="0" smtClean="0">
                <a:hlinkClick r:id="rId3"/>
              </a:rPr>
              <a:t>www.pcrduino.com/workshops/</a:t>
            </a:r>
            <a:r>
              <a:rPr lang="en-US" dirty="0" smtClean="0"/>
              <a:t> and put it in the sensors folder that is inside the desktop folder.</a:t>
            </a:r>
          </a:p>
          <a:p>
            <a:r>
              <a:rPr lang="en-US" dirty="0" smtClean="0"/>
              <a:t>Add the sensor module: Sketch &gt;&gt; Add file &gt;&gt; find “</a:t>
            </a:r>
            <a:r>
              <a:rPr lang="en-US" dirty="0" err="1" smtClean="0"/>
              <a:t>sensorModule.ino</a:t>
            </a:r>
            <a:r>
              <a:rPr lang="en-US" dirty="0" smtClean="0"/>
              <a:t>”</a:t>
            </a:r>
          </a:p>
          <a:p>
            <a:r>
              <a:rPr lang="en-US" dirty="0" smtClean="0"/>
              <a:t>Copy/paste the </a:t>
            </a:r>
            <a:r>
              <a:rPr lang="en-US" b="1" dirty="0" smtClean="0"/>
              <a:t>global </a:t>
            </a:r>
            <a:r>
              <a:rPr lang="en-US" dirty="0" smtClean="0"/>
              <a:t>variables and the </a:t>
            </a:r>
            <a:r>
              <a:rPr lang="en-US" b="1" dirty="0" smtClean="0"/>
              <a:t>setup()</a:t>
            </a:r>
            <a:r>
              <a:rPr lang="en-US" dirty="0" smtClean="0"/>
              <a:t> function at the top of “</a:t>
            </a:r>
            <a:r>
              <a:rPr lang="en-US" dirty="0" err="1" smtClean="0"/>
              <a:t>LEDModule</a:t>
            </a:r>
            <a:r>
              <a:rPr lang="en-US" dirty="0" smtClean="0"/>
              <a:t>” and put them at the very top of the RGB sketch.</a:t>
            </a:r>
          </a:p>
          <a:p>
            <a:r>
              <a:rPr lang="en-US" dirty="0" smtClean="0"/>
              <a:t>Examine the LED Module:</a:t>
            </a:r>
          </a:p>
          <a:p>
            <a:pPr lvl="1">
              <a:lnSpc>
                <a:spcPct val="110000"/>
              </a:lnSpc>
              <a:spcBef>
                <a:spcPts val="0"/>
              </a:spcBef>
            </a:pPr>
            <a:r>
              <a:rPr lang="en-US" dirty="0" smtClean="0"/>
              <a:t>blinkOK()</a:t>
            </a:r>
          </a:p>
          <a:p>
            <a:pPr lvl="1">
              <a:lnSpc>
                <a:spcPct val="110000"/>
              </a:lnSpc>
              <a:spcBef>
                <a:spcPts val="0"/>
              </a:spcBef>
            </a:pPr>
            <a:r>
              <a:rPr lang="en-US" dirty="0" err="1" smtClean="0"/>
              <a:t>blinkNum</a:t>
            </a:r>
            <a:r>
              <a:rPr lang="en-US" dirty="0" smtClean="0"/>
              <a:t>()</a:t>
            </a:r>
          </a:p>
          <a:p>
            <a:pPr lvl="1">
              <a:lnSpc>
                <a:spcPct val="110000"/>
              </a:lnSpc>
              <a:spcBef>
                <a:spcPts val="0"/>
              </a:spcBef>
            </a:pPr>
            <a:r>
              <a:rPr lang="en-US" dirty="0" err="1" smtClean="0"/>
              <a:t>blinkLEDNum</a:t>
            </a:r>
            <a:r>
              <a:rPr lang="en-US" dirty="0" smtClean="0"/>
              <a:t>()</a:t>
            </a:r>
          </a:p>
          <a:p>
            <a:pPr lvl="1">
              <a:lnSpc>
                <a:spcPct val="110000"/>
              </a:lnSpc>
              <a:spcBef>
                <a:spcPts val="0"/>
              </a:spcBef>
            </a:pPr>
            <a:r>
              <a:rPr lang="en-US" dirty="0" err="1" smtClean="0"/>
              <a:t>digitalRGB</a:t>
            </a:r>
            <a:r>
              <a:rPr lang="en-US" dirty="0" smtClean="0"/>
              <a:t>()</a:t>
            </a:r>
          </a:p>
          <a:p>
            <a:pPr lvl="1">
              <a:lnSpc>
                <a:spcPct val="110000"/>
              </a:lnSpc>
              <a:spcBef>
                <a:spcPts val="0"/>
              </a:spcBef>
            </a:pPr>
            <a:r>
              <a:rPr lang="en-US" dirty="0" err="1" smtClean="0"/>
              <a:t>fadeInLED</a:t>
            </a:r>
            <a:r>
              <a:rPr lang="en-US" dirty="0" smtClean="0"/>
              <a:t>(), </a:t>
            </a:r>
            <a:r>
              <a:rPr lang="en-US" dirty="0" err="1" smtClean="0"/>
              <a:t>fadeOutLED</a:t>
            </a:r>
            <a:r>
              <a:rPr lang="en-US" dirty="0" smtClean="0"/>
              <a:t>()</a:t>
            </a:r>
          </a:p>
          <a:p>
            <a:pPr lvl="1">
              <a:lnSpc>
                <a:spcPct val="110000"/>
              </a:lnSpc>
              <a:spcBef>
                <a:spcPts val="0"/>
              </a:spcBef>
            </a:pPr>
            <a:r>
              <a:rPr lang="en-US" dirty="0" err="1" smtClean="0"/>
              <a:t>displayRGB</a:t>
            </a:r>
            <a:r>
              <a:rPr lang="en-US" dirty="0" smtClean="0"/>
              <a:t>()</a:t>
            </a:r>
          </a:p>
        </p:txBody>
      </p:sp>
      <p:sp>
        <p:nvSpPr>
          <p:cNvPr id="4" name="Slide Number Placeholder 3"/>
          <p:cNvSpPr>
            <a:spLocks noGrp="1"/>
          </p:cNvSpPr>
          <p:nvPr>
            <p:ph type="sldNum" sz="quarter" idx="12"/>
          </p:nvPr>
        </p:nvSpPr>
        <p:spPr>
          <a:xfrm>
            <a:off x="11420911" y="6042931"/>
            <a:ext cx="771089" cy="365125"/>
          </a:xfrm>
        </p:spPr>
        <p:txBody>
          <a:bodyPr/>
          <a:lstStyle/>
          <a:p>
            <a:fld id="{B9698738-B369-4EC2-B00C-B62D0CC57A96}" type="slidenum">
              <a:rPr lang="en-US" smtClean="0"/>
              <a:t>52</a:t>
            </a:fld>
            <a:endParaRPr lang="en-US" dirty="0"/>
          </a:p>
        </p:txBody>
      </p:sp>
    </p:spTree>
    <p:extLst>
      <p:ext uri="{BB962C8B-B14F-4D97-AF65-F5344CB8AC3E}">
        <p14:creationId xmlns:p14="http://schemas.microsoft.com/office/powerpoint/2010/main" val="1278921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131638" cy="1478570"/>
          </a:xfrm>
        </p:spPr>
        <p:txBody>
          <a:bodyPr/>
          <a:lstStyle/>
          <a:p>
            <a:r>
              <a:rPr lang="en-US" dirty="0" smtClean="0"/>
              <a:t>Code Tutorial #2: Temperature</a:t>
            </a:r>
            <a:endParaRPr lang="en-US" dirty="0"/>
          </a:p>
        </p:txBody>
      </p:sp>
      <p:sp>
        <p:nvSpPr>
          <p:cNvPr id="3" name="Content Placeholder 2"/>
          <p:cNvSpPr>
            <a:spLocks noGrp="1"/>
          </p:cNvSpPr>
          <p:nvPr>
            <p:ph idx="1"/>
          </p:nvPr>
        </p:nvSpPr>
        <p:spPr>
          <a:xfrm>
            <a:off x="1141412" y="1478570"/>
            <a:ext cx="9905999" cy="4954314"/>
          </a:xfrm>
        </p:spPr>
        <p:txBody>
          <a:bodyPr>
            <a:normAutofit/>
          </a:bodyPr>
          <a:lstStyle/>
          <a:p>
            <a:r>
              <a:rPr lang="en-US" dirty="0"/>
              <a:t>See pages xxx in xxx</a:t>
            </a:r>
          </a:p>
          <a:p>
            <a:r>
              <a:rPr lang="en-US" dirty="0" smtClean="0">
                <a:solidFill>
                  <a:srgbClr val="FFFF00"/>
                </a:solidFill>
              </a:rPr>
              <a:t>Temperature Sensor (Thermistor &amp; VDB) Measurement</a:t>
            </a:r>
          </a:p>
          <a:p>
            <a:pPr lvl="1"/>
            <a:r>
              <a:rPr lang="en-US" dirty="0" smtClean="0"/>
              <a:t>Sensor setup</a:t>
            </a:r>
          </a:p>
          <a:p>
            <a:pPr lvl="1"/>
            <a:r>
              <a:rPr lang="en-US" dirty="0" smtClean="0"/>
              <a:t>Serial Monitor output</a:t>
            </a:r>
          </a:p>
          <a:p>
            <a:pPr lvl="1"/>
            <a:r>
              <a:rPr lang="en-US" dirty="0" smtClean="0"/>
              <a:t>Serial Plotter output</a:t>
            </a:r>
          </a:p>
          <a:p>
            <a:r>
              <a:rPr lang="en-US" dirty="0" smtClean="0">
                <a:solidFill>
                  <a:srgbClr val="FFFF00"/>
                </a:solidFill>
              </a:rPr>
              <a:t>A-to-D Conversions</a:t>
            </a:r>
          </a:p>
          <a:p>
            <a:r>
              <a:rPr lang="en-US" dirty="0" smtClean="0">
                <a:solidFill>
                  <a:srgbClr val="FFFF00"/>
                </a:solidFill>
              </a:rPr>
              <a:t>Voltage Divider Boards</a:t>
            </a:r>
          </a:p>
          <a:p>
            <a:r>
              <a:rPr lang="en-US" dirty="0" smtClean="0">
                <a:solidFill>
                  <a:srgbClr val="FFFF00"/>
                </a:solidFill>
              </a:rPr>
              <a:t>Temperature Conversion</a:t>
            </a:r>
          </a:p>
          <a:p>
            <a:r>
              <a:rPr lang="en-US" dirty="0" smtClean="0">
                <a:solidFill>
                  <a:srgbClr val="FFFF00"/>
                </a:solidFill>
              </a:rPr>
              <a:t>Computer Logic and the RGB</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B9698738-B369-4EC2-B00C-B62D0CC57A96}" type="slidenum">
              <a:rPr lang="en-US" smtClean="0"/>
              <a:t>53</a:t>
            </a:fld>
            <a:endParaRPr lang="en-US"/>
          </a:p>
        </p:txBody>
      </p:sp>
    </p:spTree>
    <p:extLst>
      <p:ext uri="{BB962C8B-B14F-4D97-AF65-F5344CB8AC3E}">
        <p14:creationId xmlns:p14="http://schemas.microsoft.com/office/powerpoint/2010/main" val="1345858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957943"/>
          </a:xfrm>
        </p:spPr>
        <p:txBody>
          <a:bodyPr>
            <a:normAutofit fontScale="90000"/>
          </a:bodyPr>
          <a:lstStyle/>
          <a:p>
            <a:r>
              <a:rPr lang="en-US" dirty="0" smtClean="0"/>
              <a:t>Robot Platforms: OneBot, LEGO, VEX, First, </a:t>
            </a:r>
            <a:r>
              <a:rPr lang="en-US" dirty="0" err="1" smtClean="0"/>
              <a:t>Boe</a:t>
            </a:r>
            <a:r>
              <a:rPr lang="en-US" dirty="0" smtClean="0"/>
              <a:t>-Bot</a:t>
            </a:r>
            <a:endParaRPr lang="en-US" dirty="0"/>
          </a:p>
        </p:txBody>
      </p:sp>
      <p:sp>
        <p:nvSpPr>
          <p:cNvPr id="4" name="Content Placeholder 3"/>
          <p:cNvSpPr>
            <a:spLocks noGrp="1"/>
          </p:cNvSpPr>
          <p:nvPr>
            <p:ph idx="1"/>
          </p:nvPr>
        </p:nvSpPr>
        <p:spPr>
          <a:xfrm>
            <a:off x="838938" y="1001486"/>
            <a:ext cx="10510950" cy="5573486"/>
          </a:xfrm>
        </p:spPr>
        <p:txBody>
          <a:bodyPr>
            <a:noAutofit/>
          </a:bodyPr>
          <a:lstStyle/>
          <a:p>
            <a:pPr marL="465138"/>
            <a:r>
              <a:rPr lang="en-US" sz="2200" dirty="0" smtClean="0"/>
              <a:t>Needed expandable platform with infinite growth potential.  </a:t>
            </a:r>
            <a:r>
              <a:rPr lang="en-US" sz="2000" dirty="0" smtClean="0">
                <a:solidFill>
                  <a:srgbClr val="FFFF00"/>
                </a:solidFill>
              </a:rPr>
              <a:t>(cf. LEGO, VEX, </a:t>
            </a:r>
            <a:r>
              <a:rPr lang="en-US" sz="2000" dirty="0" err="1" smtClean="0">
                <a:solidFill>
                  <a:srgbClr val="FFFF00"/>
                </a:solidFill>
              </a:rPr>
              <a:t>Boe</a:t>
            </a:r>
            <a:r>
              <a:rPr lang="en-US" sz="2000" dirty="0" smtClean="0">
                <a:solidFill>
                  <a:srgbClr val="FFFF00"/>
                </a:solidFill>
              </a:rPr>
              <a:t>-Bot)</a:t>
            </a:r>
          </a:p>
          <a:p>
            <a:pPr marL="465138"/>
            <a:r>
              <a:rPr lang="en-US" sz="2200" dirty="0" smtClean="0"/>
              <a:t>Requires no proprietary (i.e. expensive) components.  </a:t>
            </a:r>
            <a:r>
              <a:rPr lang="en-US" sz="2000" dirty="0" smtClean="0">
                <a:solidFill>
                  <a:srgbClr val="FFFF00"/>
                </a:solidFill>
              </a:rPr>
              <a:t>(cf. LEGO and VEX)</a:t>
            </a:r>
          </a:p>
          <a:p>
            <a:pPr marL="465138"/>
            <a:r>
              <a:rPr lang="en-US" sz="2200" dirty="0" smtClean="0"/>
              <a:t>Requires real coding.  A marketable skill.  No drag and drop.  </a:t>
            </a:r>
            <a:r>
              <a:rPr lang="en-US" sz="2000" dirty="0" smtClean="0">
                <a:solidFill>
                  <a:srgbClr val="FFFF00"/>
                </a:solidFill>
              </a:rPr>
              <a:t>(cf. LEGO and VEX (with Blocky))</a:t>
            </a:r>
          </a:p>
          <a:p>
            <a:pPr marL="465138"/>
            <a:r>
              <a:rPr lang="en-US" sz="2200" dirty="0" smtClean="0"/>
              <a:t>Affordable.  Allows for one student per robot.  Students don’t have to fight for a chance to work on one big robot.  </a:t>
            </a:r>
            <a:r>
              <a:rPr lang="en-US" sz="2000" dirty="0" smtClean="0">
                <a:solidFill>
                  <a:srgbClr val="FFFF00"/>
                </a:solidFill>
              </a:rPr>
              <a:t>(cf. FIRST and VEX)</a:t>
            </a:r>
          </a:p>
          <a:p>
            <a:pPr marL="465138"/>
            <a:r>
              <a:rPr lang="en-US" sz="2200" dirty="0" smtClean="0"/>
              <a:t>DIY Kit.  Fosters creation, not simply building. </a:t>
            </a:r>
            <a:r>
              <a:rPr lang="en-US" sz="2000" dirty="0">
                <a:solidFill>
                  <a:srgbClr val="FFFF00"/>
                </a:solidFill>
              </a:rPr>
              <a:t>(</a:t>
            </a:r>
            <a:r>
              <a:rPr lang="en-US" sz="2000" dirty="0" smtClean="0">
                <a:solidFill>
                  <a:srgbClr val="FFFF00"/>
                </a:solidFill>
              </a:rPr>
              <a:t>cf. </a:t>
            </a:r>
            <a:r>
              <a:rPr lang="en-US" sz="2000" dirty="0" err="1">
                <a:solidFill>
                  <a:srgbClr val="FFFF00"/>
                </a:solidFill>
              </a:rPr>
              <a:t>Boe</a:t>
            </a:r>
            <a:r>
              <a:rPr lang="en-US" sz="2000" dirty="0">
                <a:solidFill>
                  <a:srgbClr val="FFFF00"/>
                </a:solidFill>
              </a:rPr>
              <a:t>-Bot</a:t>
            </a:r>
            <a:r>
              <a:rPr lang="en-US" sz="2000" dirty="0" smtClean="0">
                <a:solidFill>
                  <a:srgbClr val="FFFF00"/>
                </a:solidFill>
              </a:rPr>
              <a:t>)</a:t>
            </a:r>
            <a:endParaRPr lang="en-US" sz="2200" dirty="0" smtClean="0"/>
          </a:p>
          <a:p>
            <a:pPr marL="465138"/>
            <a:r>
              <a:rPr lang="en-US" sz="2200" dirty="0" smtClean="0"/>
              <a:t>Designed for autonomous robotics – not remote control.  </a:t>
            </a:r>
            <a:r>
              <a:rPr lang="en-US" sz="2000" dirty="0" smtClean="0">
                <a:solidFill>
                  <a:srgbClr val="FFFF00"/>
                </a:solidFill>
              </a:rPr>
              <a:t>(cf. FIRST and LEGO)</a:t>
            </a:r>
          </a:p>
          <a:p>
            <a:pPr marL="465138"/>
            <a:r>
              <a:rPr lang="en-US" sz="2200" dirty="0" smtClean="0"/>
              <a:t>Superior construction (durable air craft aluminum, lots of mounting options).  </a:t>
            </a:r>
            <a:r>
              <a:rPr lang="en-US" sz="2000" dirty="0" smtClean="0">
                <a:solidFill>
                  <a:srgbClr val="FFFF00"/>
                </a:solidFill>
              </a:rPr>
              <a:t>(cf. </a:t>
            </a:r>
            <a:r>
              <a:rPr lang="en-US" sz="2000" dirty="0" err="1" smtClean="0">
                <a:solidFill>
                  <a:srgbClr val="FFFF00"/>
                </a:solidFill>
              </a:rPr>
              <a:t>Boe</a:t>
            </a:r>
            <a:r>
              <a:rPr lang="en-US" sz="2000" dirty="0" smtClean="0">
                <a:solidFill>
                  <a:srgbClr val="FFFF00"/>
                </a:solidFill>
              </a:rPr>
              <a:t>-Bot and LEGO)</a:t>
            </a:r>
          </a:p>
          <a:p>
            <a:pPr marL="465138"/>
            <a:r>
              <a:rPr lang="en-US" sz="2200" dirty="0" smtClean="0"/>
              <a:t>Patton Robotics is focused on education.  (+ Brian is a genius and all-around great guy.)</a:t>
            </a:r>
          </a:p>
        </p:txBody>
      </p:sp>
      <p:sp>
        <p:nvSpPr>
          <p:cNvPr id="3" name="Slide Number Placeholder 2"/>
          <p:cNvSpPr>
            <a:spLocks noGrp="1"/>
          </p:cNvSpPr>
          <p:nvPr>
            <p:ph type="sldNum" sz="quarter" idx="12"/>
          </p:nvPr>
        </p:nvSpPr>
        <p:spPr>
          <a:xfrm>
            <a:off x="11349888" y="5970360"/>
            <a:ext cx="771089" cy="365125"/>
          </a:xfrm>
        </p:spPr>
        <p:txBody>
          <a:bodyPr/>
          <a:lstStyle/>
          <a:p>
            <a:fld id="{B9698738-B369-4EC2-B00C-B62D0CC57A96}" type="slidenum">
              <a:rPr lang="en-US" smtClean="0"/>
              <a:t>54</a:t>
            </a:fld>
            <a:endParaRPr lang="en-US" dirty="0"/>
          </a:p>
        </p:txBody>
      </p:sp>
    </p:spTree>
    <p:extLst>
      <p:ext uri="{BB962C8B-B14F-4D97-AF65-F5344CB8AC3E}">
        <p14:creationId xmlns:p14="http://schemas.microsoft.com/office/powerpoint/2010/main" val="2465799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957943"/>
          </a:xfrm>
        </p:spPr>
        <p:txBody>
          <a:bodyPr>
            <a:normAutofit/>
          </a:bodyPr>
          <a:lstStyle/>
          <a:p>
            <a:r>
              <a:rPr lang="en-US" dirty="0" smtClean="0"/>
              <a:t>My Choice: The Patton Robotics OneBot</a:t>
            </a:r>
            <a:endParaRPr lang="en-US" dirty="0"/>
          </a:p>
        </p:txBody>
      </p:sp>
      <p:sp>
        <p:nvSpPr>
          <p:cNvPr id="4" name="Content Placeholder 3"/>
          <p:cNvSpPr>
            <a:spLocks noGrp="1"/>
          </p:cNvSpPr>
          <p:nvPr>
            <p:ph idx="1"/>
          </p:nvPr>
        </p:nvSpPr>
        <p:spPr>
          <a:xfrm>
            <a:off x="1141414" y="1146628"/>
            <a:ext cx="9905998" cy="5312229"/>
          </a:xfrm>
        </p:spPr>
        <p:txBody>
          <a:bodyPr>
            <a:normAutofit/>
          </a:bodyPr>
          <a:lstStyle/>
          <a:p>
            <a:pPr marL="0" indent="0">
              <a:buNone/>
            </a:pPr>
            <a:r>
              <a:rPr lang="en-US" sz="3000" dirty="0" smtClean="0"/>
              <a:t>Obviously, I settled on the OneBot educational platform from Patton Robotics.  </a:t>
            </a:r>
          </a:p>
          <a:p>
            <a:pPr marL="0" indent="0">
              <a:buNone/>
            </a:pPr>
            <a:endParaRPr lang="en-US" sz="3000" dirty="0"/>
          </a:p>
          <a:p>
            <a:pPr marL="0" indent="0">
              <a:buNone/>
            </a:pPr>
            <a:endParaRPr lang="en-US" sz="3000" dirty="0" smtClean="0"/>
          </a:p>
          <a:p>
            <a:pPr marL="0" indent="0">
              <a:buNone/>
            </a:pPr>
            <a:endParaRPr lang="en-US" sz="3000" dirty="0"/>
          </a:p>
          <a:p>
            <a:pPr marL="0" indent="0">
              <a:buNone/>
            </a:pPr>
            <a:endParaRPr lang="en-US" sz="3000" dirty="0" smtClean="0"/>
          </a:p>
          <a:p>
            <a:pPr marL="0" indent="0">
              <a:buNone/>
            </a:pPr>
            <a:endParaRPr lang="en-US" sz="3000" dirty="0"/>
          </a:p>
          <a:p>
            <a:pPr marL="0" indent="0">
              <a:buNone/>
            </a:pPr>
            <a:r>
              <a:rPr lang="en-US" sz="3000" dirty="0" smtClean="0"/>
              <a:t>Here are some reasons why:</a:t>
            </a:r>
          </a:p>
          <a:p>
            <a:pPr marL="465138"/>
            <a:endParaRPr lang="en-US" sz="3000" dirty="0"/>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331" t="3894" r="9607" b="5563"/>
          <a:stretch/>
        </p:blipFill>
        <p:spPr>
          <a:xfrm>
            <a:off x="3976913" y="2133600"/>
            <a:ext cx="4934859" cy="3628572"/>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B9698738-B369-4EC2-B00C-B62D0CC57A96}" type="slidenum">
              <a:rPr lang="en-US" smtClean="0"/>
              <a:t>55</a:t>
            </a:fld>
            <a:endParaRPr lang="en-US"/>
          </a:p>
        </p:txBody>
      </p:sp>
    </p:spTree>
    <p:extLst>
      <p:ext uri="{BB962C8B-B14F-4D97-AF65-F5344CB8AC3E}">
        <p14:creationId xmlns:p14="http://schemas.microsoft.com/office/powerpoint/2010/main" val="3856339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131638" cy="1478570"/>
          </a:xfrm>
        </p:spPr>
        <p:txBody>
          <a:bodyPr/>
          <a:lstStyle/>
          <a:p>
            <a:r>
              <a:rPr lang="en-US" dirty="0" smtClean="0"/>
              <a:t>Code Tutorial #3: </a:t>
            </a:r>
            <a:r>
              <a:rPr lang="en-US" dirty="0" smtClean="0">
                <a:solidFill>
                  <a:srgbClr val="FFFF00"/>
                </a:solidFill>
              </a:rPr>
              <a:t>Autonomous Robot</a:t>
            </a:r>
            <a:endParaRPr lang="en-US" dirty="0">
              <a:solidFill>
                <a:srgbClr val="FFFF00"/>
              </a:solidFill>
            </a:endParaRPr>
          </a:p>
        </p:txBody>
      </p:sp>
      <p:sp>
        <p:nvSpPr>
          <p:cNvPr id="3" name="Content Placeholder 2"/>
          <p:cNvSpPr>
            <a:spLocks noGrp="1"/>
          </p:cNvSpPr>
          <p:nvPr>
            <p:ph idx="1"/>
          </p:nvPr>
        </p:nvSpPr>
        <p:spPr>
          <a:xfrm>
            <a:off x="1141412" y="1478570"/>
            <a:ext cx="9905999" cy="4954314"/>
          </a:xfrm>
        </p:spPr>
        <p:txBody>
          <a:bodyPr>
            <a:normAutofit/>
          </a:bodyPr>
          <a:lstStyle/>
          <a:p>
            <a:endParaRPr lang="en-US" dirty="0" smtClean="0">
              <a:solidFill>
                <a:srgbClr val="FFFF00"/>
              </a:solidFill>
            </a:endParaRPr>
          </a:p>
        </p:txBody>
      </p:sp>
      <p:sp>
        <p:nvSpPr>
          <p:cNvPr id="4" name="Slide Number Placeholder 3"/>
          <p:cNvSpPr>
            <a:spLocks noGrp="1"/>
          </p:cNvSpPr>
          <p:nvPr>
            <p:ph type="sldNum" sz="quarter" idx="12"/>
          </p:nvPr>
        </p:nvSpPr>
        <p:spPr/>
        <p:txBody>
          <a:bodyPr/>
          <a:lstStyle/>
          <a:p>
            <a:fld id="{B9698738-B369-4EC2-B00C-B62D0CC57A96}" type="slidenum">
              <a:rPr lang="en-US" smtClean="0"/>
              <a:t>56</a:t>
            </a:fld>
            <a:endParaRPr lang="en-US"/>
          </a:p>
        </p:txBody>
      </p:sp>
    </p:spTree>
    <p:extLst>
      <p:ext uri="{BB962C8B-B14F-4D97-AF65-F5344CB8AC3E}">
        <p14:creationId xmlns:p14="http://schemas.microsoft.com/office/powerpoint/2010/main" val="3660306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10131638" cy="1478570"/>
          </a:xfrm>
        </p:spPr>
        <p:txBody>
          <a:bodyPr/>
          <a:lstStyle/>
          <a:p>
            <a:r>
              <a:rPr lang="en-US" dirty="0" smtClean="0"/>
              <a:t>Tour of the Facilities</a:t>
            </a:r>
            <a:endParaRPr lang="en-US" dirty="0">
              <a:solidFill>
                <a:srgbClr val="FFFF00"/>
              </a:solidFill>
            </a:endParaRPr>
          </a:p>
        </p:txBody>
      </p:sp>
      <p:sp>
        <p:nvSpPr>
          <p:cNvPr id="3" name="Content Placeholder 2"/>
          <p:cNvSpPr>
            <a:spLocks noGrp="1"/>
          </p:cNvSpPr>
          <p:nvPr>
            <p:ph idx="1"/>
          </p:nvPr>
        </p:nvSpPr>
        <p:spPr>
          <a:xfrm>
            <a:off x="1141412" y="1364343"/>
            <a:ext cx="9905999" cy="5068541"/>
          </a:xfrm>
        </p:spPr>
        <p:txBody>
          <a:bodyPr>
            <a:normAutofit fontScale="92500" lnSpcReduction="10000"/>
          </a:bodyPr>
          <a:lstStyle/>
          <a:p>
            <a:r>
              <a:rPr lang="en-US" sz="3000" dirty="0" smtClean="0"/>
              <a:t>FISHBOWL</a:t>
            </a:r>
          </a:p>
          <a:p>
            <a:pPr lvl="1"/>
            <a:r>
              <a:rPr lang="en-US" sz="2800" dirty="0" smtClean="0"/>
              <a:t>Fabrication and Integration of Software and Hardware for Bot Operations Workshop Laboratory</a:t>
            </a:r>
          </a:p>
          <a:p>
            <a:r>
              <a:rPr lang="en-US" sz="3000" dirty="0" smtClean="0"/>
              <a:t>Classroom</a:t>
            </a:r>
          </a:p>
          <a:p>
            <a:r>
              <a:rPr lang="en-US" sz="3000" dirty="0" smtClean="0"/>
              <a:t>3D Printers</a:t>
            </a:r>
          </a:p>
          <a:p>
            <a:r>
              <a:rPr lang="en-US" sz="3000" dirty="0" smtClean="0"/>
              <a:t>Laser Cutter</a:t>
            </a:r>
          </a:p>
          <a:p>
            <a:r>
              <a:rPr lang="en-US" sz="3000" dirty="0"/>
              <a:t>Robotic Arm</a:t>
            </a:r>
          </a:p>
          <a:p>
            <a:pPr lvl="1"/>
            <a:r>
              <a:rPr lang="en-US" sz="2800" dirty="0"/>
              <a:t>Basement is off limits during SAT</a:t>
            </a:r>
          </a:p>
          <a:p>
            <a:r>
              <a:rPr lang="en-US" sz="3000" dirty="0" smtClean="0"/>
              <a:t>Science classrooms?</a:t>
            </a:r>
          </a:p>
        </p:txBody>
      </p:sp>
      <p:sp>
        <p:nvSpPr>
          <p:cNvPr id="4" name="Slide Number Placeholder 3"/>
          <p:cNvSpPr>
            <a:spLocks noGrp="1"/>
          </p:cNvSpPr>
          <p:nvPr>
            <p:ph type="sldNum" sz="quarter" idx="12"/>
          </p:nvPr>
        </p:nvSpPr>
        <p:spPr/>
        <p:txBody>
          <a:bodyPr/>
          <a:lstStyle/>
          <a:p>
            <a:fld id="{B9698738-B369-4EC2-B00C-B62D0CC57A96}" type="slidenum">
              <a:rPr lang="en-US" smtClean="0"/>
              <a:t>57</a:t>
            </a:fld>
            <a:endParaRPr lang="en-US"/>
          </a:p>
        </p:txBody>
      </p:sp>
    </p:spTree>
    <p:extLst>
      <p:ext uri="{BB962C8B-B14F-4D97-AF65-F5344CB8AC3E}">
        <p14:creationId xmlns:p14="http://schemas.microsoft.com/office/powerpoint/2010/main" val="1627872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31132"/>
          </a:xfrm>
        </p:spPr>
        <p:txBody>
          <a:bodyPr>
            <a:normAutofit fontScale="90000"/>
          </a:bodyPr>
          <a:lstStyle/>
          <a:p>
            <a:r>
              <a:rPr lang="en-US" dirty="0" smtClean="0"/>
              <a:t>Early Robotics at George School (2002-2010)</a:t>
            </a:r>
            <a:endParaRPr lang="en-US" dirty="0"/>
          </a:p>
        </p:txBody>
      </p:sp>
      <p:sp>
        <p:nvSpPr>
          <p:cNvPr id="3" name="Content Placeholder 2"/>
          <p:cNvSpPr>
            <a:spLocks noGrp="1"/>
          </p:cNvSpPr>
          <p:nvPr>
            <p:ph idx="1"/>
          </p:nvPr>
        </p:nvSpPr>
        <p:spPr>
          <a:xfrm>
            <a:off x="932865" y="1031132"/>
            <a:ext cx="10809956" cy="5465202"/>
          </a:xfrm>
        </p:spPr>
        <p:txBody>
          <a:bodyPr>
            <a:normAutofit fontScale="85000" lnSpcReduction="10000"/>
          </a:bodyPr>
          <a:lstStyle/>
          <a:p>
            <a:r>
              <a:rPr lang="en-US" sz="3000" dirty="0" smtClean="0"/>
              <a:t>Desktop business application programming.  Boring.  6 students.</a:t>
            </a:r>
          </a:p>
          <a:p>
            <a:r>
              <a:rPr lang="en-US" sz="3000" dirty="0" smtClean="0"/>
              <a:t>Only one technology course – needed to cover all bases.</a:t>
            </a:r>
          </a:p>
          <a:p>
            <a:r>
              <a:rPr lang="en-US" sz="3000" dirty="0" smtClean="0"/>
              <a:t>Robotics was the solution (mix of coding, electronics, mechanics). But which platform?  LEGO, FIRST?  NASA + Brian = BX-24.</a:t>
            </a:r>
          </a:p>
          <a:p>
            <a:r>
              <a:rPr lang="en-US" sz="3000" dirty="0"/>
              <a:t>Started with six loaner </a:t>
            </a:r>
            <a:r>
              <a:rPr lang="en-US" sz="3000" dirty="0" smtClean="0"/>
              <a:t>BX-24 bots </a:t>
            </a:r>
            <a:r>
              <a:rPr lang="en-US" sz="3000" dirty="0"/>
              <a:t>from Brian.  We’d destroy them, he’d redesign them</a:t>
            </a:r>
            <a:r>
              <a:rPr lang="en-US" sz="3000" dirty="0" smtClean="0"/>
              <a:t>.</a:t>
            </a:r>
          </a:p>
          <a:p>
            <a:r>
              <a:rPr lang="en-US" sz="3000" dirty="0" smtClean="0"/>
              <a:t>Students shared robots (2 per bot).  Classes shared robots (1 set per 2 classes).</a:t>
            </a:r>
            <a:endParaRPr lang="en-US" sz="3000" dirty="0"/>
          </a:p>
          <a:p>
            <a:r>
              <a:rPr lang="en-US" sz="3000" dirty="0" smtClean="0"/>
              <a:t>Within three years: 2 classes and 32 students + waiting list.</a:t>
            </a:r>
          </a:p>
          <a:p>
            <a:r>
              <a:rPr lang="en-US" sz="3000" dirty="0" smtClean="0"/>
              <a:t>Primitive facilities, limited equipment, basic assignments, but great fun!  (We didn’t know any better.)  Students started pushing the envelope.</a:t>
            </a:r>
          </a:p>
          <a:p>
            <a:endParaRPr lang="en-US" sz="2800" dirty="0" smtClean="0"/>
          </a:p>
        </p:txBody>
      </p:sp>
      <p:sp>
        <p:nvSpPr>
          <p:cNvPr id="4" name="Slide Number Placeholder 3"/>
          <p:cNvSpPr>
            <a:spLocks noGrp="1"/>
          </p:cNvSpPr>
          <p:nvPr>
            <p:ph type="sldNum" sz="quarter" idx="12"/>
          </p:nvPr>
        </p:nvSpPr>
        <p:spPr>
          <a:xfrm>
            <a:off x="11357276" y="6131209"/>
            <a:ext cx="771089" cy="365125"/>
          </a:xfrm>
        </p:spPr>
        <p:txBody>
          <a:bodyPr/>
          <a:lstStyle/>
          <a:p>
            <a:fld id="{B9698738-B369-4EC2-B00C-B62D0CC57A96}" type="slidenum">
              <a:rPr lang="en-US" smtClean="0"/>
              <a:t>58</a:t>
            </a:fld>
            <a:endParaRPr lang="en-US" dirty="0"/>
          </a:p>
        </p:txBody>
      </p:sp>
    </p:spTree>
    <p:extLst>
      <p:ext uri="{BB962C8B-B14F-4D97-AF65-F5344CB8AC3E}">
        <p14:creationId xmlns:p14="http://schemas.microsoft.com/office/powerpoint/2010/main" val="249292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31132"/>
          </a:xfrm>
        </p:spPr>
        <p:txBody>
          <a:bodyPr>
            <a:normAutofit/>
          </a:bodyPr>
          <a:lstStyle/>
          <a:p>
            <a:r>
              <a:rPr lang="en-US" dirty="0" smtClean="0"/>
              <a:t>GS Robotics – The Middle Years (2006-2012)</a:t>
            </a:r>
            <a:endParaRPr lang="en-US" dirty="0"/>
          </a:p>
        </p:txBody>
      </p:sp>
      <p:sp>
        <p:nvSpPr>
          <p:cNvPr id="3" name="Content Placeholder 2"/>
          <p:cNvSpPr>
            <a:spLocks noGrp="1"/>
          </p:cNvSpPr>
          <p:nvPr>
            <p:ph idx="1"/>
          </p:nvPr>
        </p:nvSpPr>
        <p:spPr>
          <a:xfrm>
            <a:off x="900780" y="1031132"/>
            <a:ext cx="10890167" cy="5465202"/>
          </a:xfrm>
        </p:spPr>
        <p:txBody>
          <a:bodyPr>
            <a:normAutofit fontScale="92500"/>
          </a:bodyPr>
          <a:lstStyle/>
          <a:p>
            <a:r>
              <a:rPr lang="en-US" sz="3000" dirty="0" smtClean="0"/>
              <a:t>Physically and mentally demanding to teach the curriculum.  The pace problem.</a:t>
            </a:r>
          </a:p>
          <a:p>
            <a:r>
              <a:rPr lang="en-US" sz="3000" dirty="0" smtClean="0"/>
              <a:t>So I wrote a textbook around the BX-24 microcontroller so I wouldn’t have to talk so much and wouldn’t forget what I knew.</a:t>
            </a:r>
          </a:p>
          <a:p>
            <a:r>
              <a:rPr lang="en-US" sz="3000" dirty="0" smtClean="0"/>
              <a:t>Started developing more a comprehensive curriculum and more sophisticated projects.  Let students propel and scaffold the program!</a:t>
            </a:r>
          </a:p>
          <a:p>
            <a:r>
              <a:rPr lang="en-US" sz="3000" dirty="0" smtClean="0"/>
              <a:t>Students read the book and paced themselves.  Solved the pace problem.</a:t>
            </a:r>
            <a:r>
              <a:rPr lang="en-US" sz="3000" dirty="0"/>
              <a:t> </a:t>
            </a:r>
            <a:endParaRPr lang="en-US" sz="3000" dirty="0" smtClean="0"/>
          </a:p>
          <a:p>
            <a:r>
              <a:rPr lang="en-US" sz="3000" dirty="0" smtClean="0"/>
              <a:t>6 </a:t>
            </a:r>
            <a:r>
              <a:rPr lang="en-US" sz="3000" dirty="0"/>
              <a:t>months after publishing 5000 </a:t>
            </a:r>
            <a:r>
              <a:rPr lang="en-US" sz="3000" dirty="0" smtClean="0"/>
              <a:t>textbooks, </a:t>
            </a:r>
            <a:r>
              <a:rPr lang="en-US" sz="3000" dirty="0"/>
              <a:t>BX-24 ceased production and print-on-demand </a:t>
            </a:r>
            <a:r>
              <a:rPr lang="en-US" sz="3000" dirty="0" smtClean="0"/>
              <a:t>publishing became </a:t>
            </a:r>
            <a:r>
              <a:rPr lang="en-US" sz="3000" dirty="0"/>
              <a:t>affordable.  Horrific timing!</a:t>
            </a:r>
            <a:endParaRPr lang="en-US" sz="3000" dirty="0" smtClean="0"/>
          </a:p>
          <a:p>
            <a:endParaRPr lang="en-US" sz="2800" dirty="0" smtClean="0"/>
          </a:p>
        </p:txBody>
      </p:sp>
      <p:sp>
        <p:nvSpPr>
          <p:cNvPr id="4" name="Slide Number Placeholder 3"/>
          <p:cNvSpPr>
            <a:spLocks noGrp="1"/>
          </p:cNvSpPr>
          <p:nvPr>
            <p:ph type="sldNum" sz="quarter" idx="12"/>
          </p:nvPr>
        </p:nvSpPr>
        <p:spPr>
          <a:xfrm>
            <a:off x="11303802" y="6131209"/>
            <a:ext cx="771089" cy="365125"/>
          </a:xfrm>
        </p:spPr>
        <p:txBody>
          <a:bodyPr/>
          <a:lstStyle/>
          <a:p>
            <a:fld id="{B9698738-B369-4EC2-B00C-B62D0CC57A96}" type="slidenum">
              <a:rPr lang="en-US" smtClean="0"/>
              <a:t>59</a:t>
            </a:fld>
            <a:endParaRPr lang="en-US" dirty="0"/>
          </a:p>
        </p:txBody>
      </p:sp>
    </p:spTree>
    <p:extLst>
      <p:ext uri="{BB962C8B-B14F-4D97-AF65-F5344CB8AC3E}">
        <p14:creationId xmlns:p14="http://schemas.microsoft.com/office/powerpoint/2010/main" val="352520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95" y="0"/>
            <a:ext cx="9905998" cy="1478570"/>
          </a:xfrm>
        </p:spPr>
        <p:txBody>
          <a:bodyPr/>
          <a:lstStyle/>
          <a:p>
            <a:r>
              <a:rPr lang="en-US" dirty="0" smtClean="0"/>
              <a:t>Participant Preference Survey Results</a:t>
            </a:r>
            <a:endParaRPr lang="en-US" dirty="0"/>
          </a:p>
        </p:txBody>
      </p:sp>
      <p:sp>
        <p:nvSpPr>
          <p:cNvPr id="3" name="Content Placeholder 2"/>
          <p:cNvSpPr>
            <a:spLocks noGrp="1"/>
          </p:cNvSpPr>
          <p:nvPr>
            <p:ph idx="1"/>
          </p:nvPr>
        </p:nvSpPr>
        <p:spPr>
          <a:xfrm>
            <a:off x="1250594" y="1478570"/>
            <a:ext cx="9905999" cy="4474758"/>
          </a:xfrm>
        </p:spPr>
        <p:txBody>
          <a:bodyPr>
            <a:noAutofit/>
          </a:bodyPr>
          <a:lstStyle/>
          <a:p>
            <a:pPr marL="0" indent="0">
              <a:buNone/>
            </a:pPr>
            <a:r>
              <a:rPr lang="en-US" sz="3600" dirty="0" smtClean="0"/>
              <a:t>Here’s the comfort level (1-10) of the group: </a:t>
            </a:r>
          </a:p>
          <a:p>
            <a:r>
              <a:rPr lang="en-US" sz="3600" dirty="0" smtClean="0"/>
              <a:t>Programming: 4.8 ± 2.6</a:t>
            </a:r>
          </a:p>
          <a:p>
            <a:r>
              <a:rPr lang="en-US" sz="3600" dirty="0"/>
              <a:t>Electronics: 4.9 ± 2.3</a:t>
            </a:r>
          </a:p>
          <a:p>
            <a:r>
              <a:rPr lang="en-US" sz="3600" dirty="0"/>
              <a:t>Design and CAD: 5.3 ± 2.1</a:t>
            </a:r>
          </a:p>
          <a:p>
            <a:r>
              <a:rPr lang="en-US" sz="3600" dirty="0" smtClean="0"/>
              <a:t>Building Robots and Other Mechanicals: 5.8 </a:t>
            </a:r>
            <a:r>
              <a:rPr lang="en-US" sz="3600" dirty="0"/>
              <a:t>± </a:t>
            </a:r>
            <a:r>
              <a:rPr lang="en-US" sz="3600" dirty="0" smtClean="0"/>
              <a:t>2.0</a:t>
            </a:r>
          </a:p>
          <a:p>
            <a:endParaRPr lang="en-US" sz="3600" dirty="0"/>
          </a:p>
        </p:txBody>
      </p:sp>
      <p:sp>
        <p:nvSpPr>
          <p:cNvPr id="4" name="Slide Number Placeholder 3"/>
          <p:cNvSpPr>
            <a:spLocks noGrp="1"/>
          </p:cNvSpPr>
          <p:nvPr>
            <p:ph type="sldNum" sz="quarter" idx="12"/>
          </p:nvPr>
        </p:nvSpPr>
        <p:spPr/>
        <p:txBody>
          <a:bodyPr/>
          <a:lstStyle/>
          <a:p>
            <a:fld id="{B9698738-B369-4EC2-B00C-B62D0CC57A96}" type="slidenum">
              <a:rPr lang="en-US" smtClean="0"/>
              <a:t>6</a:t>
            </a:fld>
            <a:endParaRPr lang="en-US"/>
          </a:p>
        </p:txBody>
      </p:sp>
    </p:spTree>
    <p:extLst>
      <p:ext uri="{BB962C8B-B14F-4D97-AF65-F5344CB8AC3E}">
        <p14:creationId xmlns:p14="http://schemas.microsoft.com/office/powerpoint/2010/main" val="3856249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31132"/>
          </a:xfrm>
        </p:spPr>
        <p:txBody>
          <a:bodyPr>
            <a:normAutofit/>
          </a:bodyPr>
          <a:lstStyle/>
          <a:p>
            <a:r>
              <a:rPr lang="en-US" dirty="0" smtClean="0"/>
              <a:t>GS Robotics Today</a:t>
            </a:r>
            <a:endParaRPr lang="en-US" dirty="0"/>
          </a:p>
        </p:txBody>
      </p:sp>
      <p:sp>
        <p:nvSpPr>
          <p:cNvPr id="3" name="Content Placeholder 2"/>
          <p:cNvSpPr>
            <a:spLocks noGrp="1"/>
          </p:cNvSpPr>
          <p:nvPr>
            <p:ph idx="1"/>
          </p:nvPr>
        </p:nvSpPr>
        <p:spPr>
          <a:xfrm>
            <a:off x="900780" y="1031132"/>
            <a:ext cx="10890167" cy="5465202"/>
          </a:xfrm>
        </p:spPr>
        <p:txBody>
          <a:bodyPr>
            <a:normAutofit lnSpcReduction="10000"/>
          </a:bodyPr>
          <a:lstStyle/>
          <a:p>
            <a:r>
              <a:rPr lang="en-US" sz="3000" dirty="0" smtClean="0"/>
              <a:t>Readers of my BX-24 book asked for a new book around a new embedded controller.</a:t>
            </a:r>
          </a:p>
          <a:p>
            <a:r>
              <a:rPr lang="en-US" sz="3000" dirty="0" smtClean="0"/>
              <a:t>Arduino was growing in popularity, but some serious issues for educators.  </a:t>
            </a:r>
          </a:p>
          <a:p>
            <a:r>
              <a:rPr lang="en-US" sz="3000" dirty="0" smtClean="0"/>
              <a:t>Again, enter Brian Patton, the Teensy, and the OneBot.  </a:t>
            </a:r>
          </a:p>
          <a:p>
            <a:r>
              <a:rPr lang="en-US" sz="3000" dirty="0" smtClean="0"/>
              <a:t>Like child birth, I forgot how painful it was to write a book.</a:t>
            </a:r>
            <a:endParaRPr lang="en-US" sz="3000" dirty="0"/>
          </a:p>
          <a:p>
            <a:r>
              <a:rPr lang="en-US" sz="3000" dirty="0" smtClean="0"/>
              <a:t>Two new textbooks later, GS now has three full robotics classes, AP Computer Science A classes, and Advanced Independent Study courses.  All told, about 70 students per year. </a:t>
            </a:r>
          </a:p>
          <a:p>
            <a:endParaRPr lang="en-US" sz="2800" dirty="0" smtClean="0"/>
          </a:p>
        </p:txBody>
      </p:sp>
      <p:sp>
        <p:nvSpPr>
          <p:cNvPr id="4" name="Slide Number Placeholder 3"/>
          <p:cNvSpPr>
            <a:spLocks noGrp="1"/>
          </p:cNvSpPr>
          <p:nvPr>
            <p:ph type="sldNum" sz="quarter" idx="12"/>
          </p:nvPr>
        </p:nvSpPr>
        <p:spPr>
          <a:xfrm>
            <a:off x="11292321" y="6131209"/>
            <a:ext cx="771089" cy="365125"/>
          </a:xfrm>
        </p:spPr>
        <p:txBody>
          <a:bodyPr/>
          <a:lstStyle/>
          <a:p>
            <a:fld id="{B9698738-B369-4EC2-B00C-B62D0CC57A96}" type="slidenum">
              <a:rPr lang="en-US" smtClean="0"/>
              <a:t>60</a:t>
            </a:fld>
            <a:endParaRPr lang="en-US" dirty="0"/>
          </a:p>
        </p:txBody>
      </p:sp>
    </p:spTree>
    <p:extLst>
      <p:ext uri="{BB962C8B-B14F-4D97-AF65-F5344CB8AC3E}">
        <p14:creationId xmlns:p14="http://schemas.microsoft.com/office/powerpoint/2010/main" val="1339538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31132"/>
          </a:xfrm>
        </p:spPr>
        <p:txBody>
          <a:bodyPr>
            <a:normAutofit/>
          </a:bodyPr>
          <a:lstStyle/>
          <a:p>
            <a:r>
              <a:rPr lang="en-US" dirty="0" smtClean="0"/>
              <a:t>GS Robotics Today</a:t>
            </a:r>
            <a:endParaRPr lang="en-US" dirty="0"/>
          </a:p>
        </p:txBody>
      </p:sp>
      <p:sp>
        <p:nvSpPr>
          <p:cNvPr id="3" name="Content Placeholder 2"/>
          <p:cNvSpPr>
            <a:spLocks noGrp="1"/>
          </p:cNvSpPr>
          <p:nvPr>
            <p:ph idx="1"/>
          </p:nvPr>
        </p:nvSpPr>
        <p:spPr>
          <a:xfrm>
            <a:off x="900780" y="1031132"/>
            <a:ext cx="10890167" cy="5465202"/>
          </a:xfrm>
        </p:spPr>
        <p:txBody>
          <a:bodyPr>
            <a:normAutofit fontScale="92500" lnSpcReduction="10000"/>
          </a:bodyPr>
          <a:lstStyle/>
          <a:p>
            <a:r>
              <a:rPr lang="en-US" sz="3000" dirty="0"/>
              <a:t>Year-long course</a:t>
            </a:r>
            <a:r>
              <a:rPr lang="en-US" sz="3000" dirty="0" smtClean="0"/>
              <a:t>.  Three sections.</a:t>
            </a:r>
            <a:endParaRPr lang="en-US" sz="3000" dirty="0"/>
          </a:p>
          <a:p>
            <a:r>
              <a:rPr lang="en-US" sz="3000" dirty="0" smtClean="0"/>
              <a:t>Each student has their own OneBot and toolbox.</a:t>
            </a:r>
          </a:p>
          <a:p>
            <a:r>
              <a:rPr lang="en-US" sz="3000" dirty="0" smtClean="0"/>
              <a:t>Lab skills: </a:t>
            </a:r>
          </a:p>
          <a:p>
            <a:pPr lvl="1"/>
            <a:r>
              <a:rPr lang="en-US" sz="2600" dirty="0" smtClean="0"/>
              <a:t>Soldering – practice boards, small circuits, PRT3 Motherboard</a:t>
            </a:r>
          </a:p>
          <a:p>
            <a:pPr lvl="1"/>
            <a:r>
              <a:rPr lang="en-US" sz="2600" dirty="0" smtClean="0"/>
              <a:t>CAD, 3D Printing, and Laser Cutting</a:t>
            </a:r>
          </a:p>
          <a:p>
            <a:pPr lvl="1"/>
            <a:r>
              <a:rPr lang="en-US" sz="2600" dirty="0" smtClean="0"/>
              <a:t>Machine tools</a:t>
            </a:r>
          </a:p>
          <a:p>
            <a:r>
              <a:rPr lang="en-US" sz="3000" dirty="0" smtClean="0"/>
              <a:t>Students </a:t>
            </a:r>
            <a:r>
              <a:rPr lang="en-US" sz="3000" dirty="0"/>
              <a:t>purchase their own Teensy, PRT3, and batteries.  For an additional $12 they can leave with a 3D-printed or laser-cut robot.</a:t>
            </a:r>
          </a:p>
          <a:p>
            <a:r>
              <a:rPr lang="en-US" sz="3000" dirty="0" smtClean="0"/>
              <a:t>Terms 1 &amp; 2 = Volumes 1 &amp; 2.  Term 3 = Independent Projects.</a:t>
            </a:r>
          </a:p>
          <a:p>
            <a:r>
              <a:rPr lang="en-US" sz="2800" dirty="0"/>
              <a:t>Competitions and an Open House</a:t>
            </a:r>
          </a:p>
          <a:p>
            <a:endParaRPr lang="en-US" sz="2800" dirty="0" smtClean="0"/>
          </a:p>
        </p:txBody>
      </p:sp>
      <p:sp>
        <p:nvSpPr>
          <p:cNvPr id="4" name="Slide Number Placeholder 3"/>
          <p:cNvSpPr>
            <a:spLocks noGrp="1"/>
          </p:cNvSpPr>
          <p:nvPr>
            <p:ph type="sldNum" sz="quarter" idx="12"/>
          </p:nvPr>
        </p:nvSpPr>
        <p:spPr>
          <a:xfrm>
            <a:off x="11292321" y="6131209"/>
            <a:ext cx="771089" cy="365125"/>
          </a:xfrm>
        </p:spPr>
        <p:txBody>
          <a:bodyPr/>
          <a:lstStyle/>
          <a:p>
            <a:fld id="{B9698738-B369-4EC2-B00C-B62D0CC57A96}" type="slidenum">
              <a:rPr lang="en-US" smtClean="0"/>
              <a:t>61</a:t>
            </a:fld>
            <a:endParaRPr lang="en-US" dirty="0"/>
          </a:p>
        </p:txBody>
      </p:sp>
    </p:spTree>
    <p:extLst>
      <p:ext uri="{BB962C8B-B14F-4D97-AF65-F5344CB8AC3E}">
        <p14:creationId xmlns:p14="http://schemas.microsoft.com/office/powerpoint/2010/main" val="1311823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031132"/>
          </a:xfrm>
        </p:spPr>
        <p:txBody>
          <a:bodyPr>
            <a:normAutofit/>
          </a:bodyPr>
          <a:lstStyle/>
          <a:p>
            <a:r>
              <a:rPr lang="en-US" dirty="0" smtClean="0"/>
              <a:t>The Future of GS Computer Science</a:t>
            </a:r>
            <a:endParaRPr lang="en-US" dirty="0"/>
          </a:p>
        </p:txBody>
      </p:sp>
      <p:sp>
        <p:nvSpPr>
          <p:cNvPr id="3" name="Content Placeholder 2"/>
          <p:cNvSpPr>
            <a:spLocks noGrp="1"/>
          </p:cNvSpPr>
          <p:nvPr>
            <p:ph idx="1"/>
          </p:nvPr>
        </p:nvSpPr>
        <p:spPr>
          <a:xfrm>
            <a:off x="900780" y="1031132"/>
            <a:ext cx="10890167" cy="5465202"/>
          </a:xfrm>
        </p:spPr>
        <p:txBody>
          <a:bodyPr>
            <a:normAutofit/>
          </a:bodyPr>
          <a:lstStyle/>
          <a:p>
            <a:r>
              <a:rPr lang="en-US" sz="3000" dirty="0" smtClean="0"/>
              <a:t>New integrated curriculum</a:t>
            </a:r>
          </a:p>
          <a:p>
            <a:r>
              <a:rPr lang="en-US" sz="3000" dirty="0" smtClean="0"/>
              <a:t>New projects laboratory</a:t>
            </a:r>
          </a:p>
          <a:p>
            <a:r>
              <a:rPr lang="en-US" sz="3000" dirty="0" smtClean="0"/>
              <a:t>Continue to foster minority and female involvement</a:t>
            </a:r>
          </a:p>
          <a:p>
            <a:r>
              <a:rPr lang="en-US" sz="3000" dirty="0"/>
              <a:t>Addition of AP Computer Science Principles</a:t>
            </a:r>
            <a:r>
              <a:rPr lang="en-US" sz="3000" dirty="0" smtClean="0"/>
              <a:t>?</a:t>
            </a:r>
          </a:p>
          <a:p>
            <a:r>
              <a:rPr lang="en-US" sz="3000" dirty="0" smtClean="0"/>
              <a:t>Break into the 9</a:t>
            </a:r>
            <a:r>
              <a:rPr lang="en-US" sz="3000" baseline="30000" dirty="0" smtClean="0"/>
              <a:t>th</a:t>
            </a:r>
            <a:r>
              <a:rPr lang="en-US" sz="3000" dirty="0" smtClean="0"/>
              <a:t> grade curriculum?</a:t>
            </a:r>
            <a:endParaRPr lang="en-US" sz="3000" dirty="0"/>
          </a:p>
          <a:p>
            <a:endParaRPr lang="en-US" sz="3000" dirty="0" smtClean="0"/>
          </a:p>
          <a:p>
            <a:endParaRPr lang="en-US" sz="2800" dirty="0" smtClean="0"/>
          </a:p>
        </p:txBody>
      </p:sp>
      <p:sp>
        <p:nvSpPr>
          <p:cNvPr id="4" name="Slide Number Placeholder 3"/>
          <p:cNvSpPr>
            <a:spLocks noGrp="1"/>
          </p:cNvSpPr>
          <p:nvPr>
            <p:ph type="sldNum" sz="quarter" idx="12"/>
          </p:nvPr>
        </p:nvSpPr>
        <p:spPr/>
        <p:txBody>
          <a:bodyPr/>
          <a:lstStyle/>
          <a:p>
            <a:fld id="{B9698738-B369-4EC2-B00C-B62D0CC57A96}" type="slidenum">
              <a:rPr lang="en-US" smtClean="0"/>
              <a:t>62</a:t>
            </a:fld>
            <a:endParaRPr lang="en-US"/>
          </a:p>
        </p:txBody>
      </p:sp>
    </p:spTree>
    <p:extLst>
      <p:ext uri="{BB962C8B-B14F-4D97-AF65-F5344CB8AC3E}">
        <p14:creationId xmlns:p14="http://schemas.microsoft.com/office/powerpoint/2010/main" val="1300510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98060"/>
          </a:xfrm>
        </p:spPr>
        <p:txBody>
          <a:bodyPr/>
          <a:lstStyle/>
          <a:p>
            <a:r>
              <a:rPr lang="en-US" dirty="0" smtClean="0"/>
              <a:t>Textbooks and Other Resources</a:t>
            </a:r>
            <a:endParaRPr lang="en-US" dirty="0"/>
          </a:p>
        </p:txBody>
      </p:sp>
      <p:sp>
        <p:nvSpPr>
          <p:cNvPr id="3" name="Content Placeholder 2"/>
          <p:cNvSpPr>
            <a:spLocks noGrp="1"/>
          </p:cNvSpPr>
          <p:nvPr>
            <p:ph idx="1"/>
          </p:nvPr>
        </p:nvSpPr>
        <p:spPr>
          <a:xfrm>
            <a:off x="1141413" y="1031132"/>
            <a:ext cx="9905999" cy="5465202"/>
          </a:xfrm>
        </p:spPr>
        <p:txBody>
          <a:bodyPr>
            <a:noAutofit/>
          </a:bodyPr>
          <a:lstStyle/>
          <a:p>
            <a:r>
              <a:rPr lang="en-US" sz="3000" dirty="0" smtClean="0"/>
              <a:t>Only one textbook.</a:t>
            </a:r>
          </a:p>
          <a:p>
            <a:r>
              <a:rPr lang="en-US" sz="3000" dirty="0" smtClean="0"/>
              <a:t>Lots of online resources, but…</a:t>
            </a:r>
          </a:p>
          <a:p>
            <a:pPr lvl="1"/>
            <a:r>
              <a:rPr lang="en-US" sz="2800" dirty="0" smtClean="0"/>
              <a:t>They are great for those who have some knowledge and skills.</a:t>
            </a:r>
          </a:p>
          <a:p>
            <a:pPr lvl="1"/>
            <a:r>
              <a:rPr lang="en-US" sz="2800" dirty="0" smtClean="0"/>
              <a:t>They don’t start at the beginning.  </a:t>
            </a:r>
          </a:p>
          <a:p>
            <a:pPr lvl="1"/>
            <a:r>
              <a:rPr lang="en-US" sz="2800" dirty="0" smtClean="0"/>
              <a:t>Requires some expertise, resourcefulness, and patience.</a:t>
            </a:r>
          </a:p>
          <a:p>
            <a:pPr lvl="1"/>
            <a:r>
              <a:rPr lang="en-US" sz="2800" dirty="0" smtClean="0"/>
              <a:t>“Lessons” are not sequential.</a:t>
            </a:r>
          </a:p>
          <a:p>
            <a:pPr lvl="1"/>
            <a:r>
              <a:rPr lang="en-US" sz="2800" dirty="0" smtClean="0"/>
              <a:t>Poor pedagogical methodology. </a:t>
            </a:r>
            <a:r>
              <a:rPr lang="en-US" sz="2800" dirty="0"/>
              <a:t>(Not meant to educate</a:t>
            </a:r>
            <a:r>
              <a:rPr lang="en-US" sz="2800" dirty="0" smtClean="0"/>
              <a:t>.)  They </a:t>
            </a:r>
            <a:r>
              <a:rPr lang="en-US" sz="2800" dirty="0"/>
              <a:t>give you the fish</a:t>
            </a:r>
            <a:r>
              <a:rPr lang="en-US" sz="2800" dirty="0" smtClean="0"/>
              <a:t>.  </a:t>
            </a:r>
            <a:endParaRPr lang="en-US" sz="2800" dirty="0"/>
          </a:p>
          <a:p>
            <a:pPr lvl="1"/>
            <a:r>
              <a:rPr lang="en-US" sz="2800" dirty="0" smtClean="0"/>
              <a:t>No curriculum.</a:t>
            </a:r>
          </a:p>
        </p:txBody>
      </p:sp>
      <p:sp>
        <p:nvSpPr>
          <p:cNvPr id="4" name="Slide Number Placeholder 3"/>
          <p:cNvSpPr>
            <a:spLocks noGrp="1"/>
          </p:cNvSpPr>
          <p:nvPr>
            <p:ph type="sldNum" sz="quarter" idx="12"/>
          </p:nvPr>
        </p:nvSpPr>
        <p:spPr/>
        <p:txBody>
          <a:bodyPr/>
          <a:lstStyle/>
          <a:p>
            <a:fld id="{B9698738-B369-4EC2-B00C-B62D0CC57A96}" type="slidenum">
              <a:rPr lang="en-US" smtClean="0"/>
              <a:t>63</a:t>
            </a:fld>
            <a:endParaRPr lang="en-US"/>
          </a:p>
        </p:txBody>
      </p:sp>
    </p:spTree>
    <p:extLst>
      <p:ext uri="{BB962C8B-B14F-4D97-AF65-F5344CB8AC3E}">
        <p14:creationId xmlns:p14="http://schemas.microsoft.com/office/powerpoint/2010/main" val="3859023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Round Table Discussion</a:t>
            </a:r>
            <a:endParaRPr lang="en-US" dirty="0"/>
          </a:p>
        </p:txBody>
      </p:sp>
      <p:sp>
        <p:nvSpPr>
          <p:cNvPr id="3" name="Content Placeholder 2"/>
          <p:cNvSpPr>
            <a:spLocks noGrp="1"/>
          </p:cNvSpPr>
          <p:nvPr>
            <p:ph idx="1"/>
          </p:nvPr>
        </p:nvSpPr>
        <p:spPr>
          <a:xfrm>
            <a:off x="1141414" y="1338348"/>
            <a:ext cx="10252301" cy="5172500"/>
          </a:xfrm>
        </p:spPr>
        <p:txBody>
          <a:bodyPr numCol="2" spcCol="457200">
            <a:normAutofit fontScale="92500" lnSpcReduction="10000"/>
          </a:bodyPr>
          <a:lstStyle/>
          <a:p>
            <a:r>
              <a:rPr lang="en-US" sz="3000" dirty="0" smtClean="0"/>
              <a:t>Getting students interested</a:t>
            </a:r>
          </a:p>
          <a:p>
            <a:r>
              <a:rPr lang="en-US" sz="3000" dirty="0" smtClean="0"/>
              <a:t>Starting a course</a:t>
            </a:r>
          </a:p>
          <a:p>
            <a:r>
              <a:rPr lang="en-US" sz="3000" dirty="0" smtClean="0"/>
              <a:t>Starting an after school program or club</a:t>
            </a:r>
          </a:p>
          <a:p>
            <a:r>
              <a:rPr lang="en-US" sz="3000" dirty="0" smtClean="0"/>
              <a:t>Setting up a robotics lab</a:t>
            </a:r>
          </a:p>
          <a:p>
            <a:r>
              <a:rPr lang="en-US" sz="3000" dirty="0" smtClean="0"/>
              <a:t>A STEAM curriculum</a:t>
            </a:r>
          </a:p>
          <a:p>
            <a:r>
              <a:rPr lang="en-US" sz="3000" dirty="0" smtClean="0"/>
              <a:t>AP CS Principles</a:t>
            </a:r>
          </a:p>
          <a:p>
            <a:r>
              <a:rPr lang="en-US" sz="3000" dirty="0" smtClean="0"/>
              <a:t>Textbooks</a:t>
            </a:r>
          </a:p>
          <a:p>
            <a:r>
              <a:rPr lang="en-US" sz="3000" dirty="0"/>
              <a:t>Competitions</a:t>
            </a:r>
          </a:p>
          <a:p>
            <a:r>
              <a:rPr lang="en-US" sz="3000" dirty="0" smtClean="0"/>
              <a:t>Embedded Controllers in Science Classes</a:t>
            </a:r>
          </a:p>
          <a:p>
            <a:r>
              <a:rPr lang="en-US" sz="3000" dirty="0" smtClean="0"/>
              <a:t>STEAM and other collaborations</a:t>
            </a:r>
          </a:p>
          <a:p>
            <a:r>
              <a:rPr lang="en-US" sz="3000" dirty="0" smtClean="0"/>
              <a:t>Coding, designing, and working with/for the community.  People will find you!</a:t>
            </a:r>
          </a:p>
          <a:p>
            <a:r>
              <a:rPr lang="en-US" sz="3000" dirty="0"/>
              <a:t>Issues </a:t>
            </a:r>
            <a:r>
              <a:rPr lang="en-US" sz="3000" dirty="0" smtClean="0"/>
              <a:t>and </a:t>
            </a:r>
            <a:r>
              <a:rPr lang="en-US" sz="3000" dirty="0" err="1" smtClean="0"/>
              <a:t>Opportunitiesat</a:t>
            </a:r>
            <a:r>
              <a:rPr lang="en-US" sz="3000" dirty="0" smtClean="0"/>
              <a:t> your schools?</a:t>
            </a:r>
          </a:p>
        </p:txBody>
      </p:sp>
      <p:sp>
        <p:nvSpPr>
          <p:cNvPr id="4" name="Slide Number Placeholder 3"/>
          <p:cNvSpPr>
            <a:spLocks noGrp="1"/>
          </p:cNvSpPr>
          <p:nvPr>
            <p:ph type="sldNum" sz="quarter" idx="12"/>
          </p:nvPr>
        </p:nvSpPr>
        <p:spPr>
          <a:xfrm>
            <a:off x="11219749" y="6145723"/>
            <a:ext cx="771089" cy="365125"/>
          </a:xfrm>
        </p:spPr>
        <p:txBody>
          <a:bodyPr/>
          <a:lstStyle/>
          <a:p>
            <a:fld id="{B9698738-B369-4EC2-B00C-B62D0CC57A96}" type="slidenum">
              <a:rPr lang="en-US" smtClean="0"/>
              <a:t>64</a:t>
            </a:fld>
            <a:endParaRPr lang="en-US" dirty="0"/>
          </a:p>
        </p:txBody>
      </p:sp>
    </p:spTree>
    <p:extLst>
      <p:ext uri="{BB962C8B-B14F-4D97-AF65-F5344CB8AC3E}">
        <p14:creationId xmlns:p14="http://schemas.microsoft.com/office/powerpoint/2010/main" val="11049362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a:xfrm>
            <a:off x="1141413" y="1323834"/>
            <a:ext cx="9905999" cy="5172500"/>
          </a:xfrm>
        </p:spPr>
        <p:txBody>
          <a:bodyPr>
            <a:normAutofit/>
          </a:bodyPr>
          <a:lstStyle/>
          <a:p>
            <a:r>
              <a:rPr lang="en-US" sz="3000" dirty="0" smtClean="0"/>
              <a:t>Real coding</a:t>
            </a:r>
          </a:p>
          <a:p>
            <a:r>
              <a:rPr lang="en-US" sz="3000" dirty="0" smtClean="0"/>
              <a:t>Real electronics</a:t>
            </a:r>
          </a:p>
          <a:p>
            <a:r>
              <a:rPr lang="en-US" sz="3000" dirty="0" smtClean="0"/>
              <a:t>Real engineering</a:t>
            </a:r>
          </a:p>
          <a:p>
            <a:r>
              <a:rPr lang="en-US" sz="3000" dirty="0" smtClean="0"/>
              <a:t>Real learning.</a:t>
            </a:r>
          </a:p>
          <a:p>
            <a:r>
              <a:rPr lang="en-US" sz="3000" dirty="0" smtClean="0"/>
              <a:t>Education, not robotics.</a:t>
            </a:r>
          </a:p>
        </p:txBody>
      </p:sp>
      <p:sp>
        <p:nvSpPr>
          <p:cNvPr id="4" name="Slide Number Placeholder 3"/>
          <p:cNvSpPr>
            <a:spLocks noGrp="1"/>
          </p:cNvSpPr>
          <p:nvPr>
            <p:ph type="sldNum" sz="quarter" idx="12"/>
          </p:nvPr>
        </p:nvSpPr>
        <p:spPr>
          <a:xfrm>
            <a:off x="11277807" y="6131209"/>
            <a:ext cx="771089" cy="365125"/>
          </a:xfrm>
        </p:spPr>
        <p:txBody>
          <a:bodyPr/>
          <a:lstStyle/>
          <a:p>
            <a:fld id="{B9698738-B369-4EC2-B00C-B62D0CC57A96}" type="slidenum">
              <a:rPr lang="en-US" smtClean="0"/>
              <a:t>65</a:t>
            </a:fld>
            <a:endParaRPr lang="en-US"/>
          </a:p>
        </p:txBody>
      </p:sp>
    </p:spTree>
    <p:extLst>
      <p:ext uri="{BB962C8B-B14F-4D97-AF65-F5344CB8AC3E}">
        <p14:creationId xmlns:p14="http://schemas.microsoft.com/office/powerpoint/2010/main" val="17973372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Download your work</a:t>
            </a:r>
            <a:endParaRPr lang="en-US" dirty="0"/>
          </a:p>
        </p:txBody>
      </p:sp>
      <p:sp>
        <p:nvSpPr>
          <p:cNvPr id="3" name="Content Placeholder 2"/>
          <p:cNvSpPr>
            <a:spLocks noGrp="1"/>
          </p:cNvSpPr>
          <p:nvPr>
            <p:ph idx="1"/>
          </p:nvPr>
        </p:nvSpPr>
        <p:spPr>
          <a:xfrm>
            <a:off x="1141413" y="1719618"/>
            <a:ext cx="9905999" cy="4112527"/>
          </a:xfrm>
        </p:spPr>
        <p:txBody>
          <a:bodyPr>
            <a:normAutofit/>
          </a:bodyPr>
          <a:lstStyle/>
          <a:p>
            <a:r>
              <a:rPr lang="en-US" sz="3000" dirty="0" smtClean="0"/>
              <a:t>Use your Flash Drive to save any code or other files that you may want to take with you.</a:t>
            </a:r>
            <a:endParaRPr lang="en-US" sz="3000" dirty="0"/>
          </a:p>
        </p:txBody>
      </p:sp>
      <p:sp>
        <p:nvSpPr>
          <p:cNvPr id="4" name="Slide Number Placeholder 3"/>
          <p:cNvSpPr>
            <a:spLocks noGrp="1"/>
          </p:cNvSpPr>
          <p:nvPr>
            <p:ph type="sldNum" sz="quarter" idx="12"/>
          </p:nvPr>
        </p:nvSpPr>
        <p:spPr>
          <a:xfrm>
            <a:off x="11292321" y="6042931"/>
            <a:ext cx="771089" cy="365125"/>
          </a:xfrm>
        </p:spPr>
        <p:txBody>
          <a:bodyPr/>
          <a:lstStyle/>
          <a:p>
            <a:fld id="{B9698738-B369-4EC2-B00C-B62D0CC57A96}" type="slidenum">
              <a:rPr lang="en-US" smtClean="0"/>
              <a:t>66</a:t>
            </a:fld>
            <a:endParaRPr lang="en-US"/>
          </a:p>
        </p:txBody>
      </p:sp>
    </p:spTree>
    <p:extLst>
      <p:ext uri="{BB962C8B-B14F-4D97-AF65-F5344CB8AC3E}">
        <p14:creationId xmlns:p14="http://schemas.microsoft.com/office/powerpoint/2010/main" val="45712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Saturday’s </a:t>
            </a:r>
            <a:r>
              <a:rPr lang="en-US" dirty="0"/>
              <a:t>Agenda (May </a:t>
            </a:r>
            <a:r>
              <a:rPr lang="en-US" dirty="0" smtClean="0"/>
              <a:t>5, 9AM-3PM)</a:t>
            </a:r>
            <a:endParaRPr lang="en-US" dirty="0"/>
          </a:p>
        </p:txBody>
      </p:sp>
      <p:sp>
        <p:nvSpPr>
          <p:cNvPr id="3" name="Content Placeholder 2"/>
          <p:cNvSpPr>
            <a:spLocks noGrp="1"/>
          </p:cNvSpPr>
          <p:nvPr>
            <p:ph idx="1"/>
          </p:nvPr>
        </p:nvSpPr>
        <p:spPr>
          <a:xfrm>
            <a:off x="1141410" y="1478570"/>
            <a:ext cx="9905999" cy="972817"/>
          </a:xfrm>
        </p:spPr>
        <p:txBody>
          <a:bodyPr>
            <a:noAutofit/>
          </a:bodyPr>
          <a:lstStyle/>
          <a:p>
            <a:pPr marL="0" indent="0">
              <a:buNone/>
            </a:pPr>
            <a:r>
              <a:rPr lang="en-US" sz="3000" dirty="0"/>
              <a:t>Help up set </a:t>
            </a:r>
            <a:r>
              <a:rPr lang="en-US" sz="3000" dirty="0" smtClean="0"/>
              <a:t>tomorrow’s agenda:</a:t>
            </a:r>
            <a:endParaRPr lang="en-US" sz="3000" dirty="0"/>
          </a:p>
        </p:txBody>
      </p:sp>
      <p:sp>
        <p:nvSpPr>
          <p:cNvPr id="4" name="Content Placeholder 2"/>
          <p:cNvSpPr txBox="1">
            <a:spLocks/>
          </p:cNvSpPr>
          <p:nvPr/>
        </p:nvSpPr>
        <p:spPr>
          <a:xfrm>
            <a:off x="1374875" y="2567998"/>
            <a:ext cx="9672534" cy="3165589"/>
          </a:xfrm>
          <a:prstGeom prst="rect">
            <a:avLst/>
          </a:prstGeom>
        </p:spPr>
        <p:txBody>
          <a:bodyPr vert="horz" lIns="91440" tIns="45720" rIns="91440" bIns="45720" numCol="2" spcCol="45720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000" dirty="0" smtClean="0"/>
              <a:t>Robotics</a:t>
            </a:r>
          </a:p>
          <a:p>
            <a:r>
              <a:rPr lang="en-US" sz="3000" dirty="0" smtClean="0"/>
              <a:t>Environmental Sensing</a:t>
            </a:r>
          </a:p>
          <a:p>
            <a:r>
              <a:rPr lang="en-US" sz="3000" dirty="0" smtClean="0"/>
              <a:t>CAD for 3D Printing</a:t>
            </a:r>
          </a:p>
          <a:p>
            <a:r>
              <a:rPr lang="en-US" sz="3000" dirty="0" smtClean="0"/>
              <a:t>CAD for Laser Cutting</a:t>
            </a:r>
          </a:p>
          <a:p>
            <a:r>
              <a:rPr lang="en-US" sz="3000" dirty="0" smtClean="0"/>
              <a:t>3D Printing</a:t>
            </a:r>
          </a:p>
          <a:p>
            <a:r>
              <a:rPr lang="en-US" sz="3000" dirty="0" smtClean="0"/>
              <a:t>Laser Cutting</a:t>
            </a:r>
          </a:p>
          <a:p>
            <a:r>
              <a:rPr lang="en-US" sz="3000" dirty="0" smtClean="0"/>
              <a:t>Student Projects</a:t>
            </a:r>
          </a:p>
          <a:p>
            <a:endParaRPr lang="en-US" sz="3000" dirty="0" smtClean="0"/>
          </a:p>
        </p:txBody>
      </p:sp>
      <p:sp>
        <p:nvSpPr>
          <p:cNvPr id="5" name="Slide Number Placeholder 4"/>
          <p:cNvSpPr>
            <a:spLocks noGrp="1"/>
          </p:cNvSpPr>
          <p:nvPr>
            <p:ph type="sldNum" sz="quarter" idx="12"/>
          </p:nvPr>
        </p:nvSpPr>
        <p:spPr>
          <a:xfrm>
            <a:off x="11248778" y="6013903"/>
            <a:ext cx="771089" cy="365125"/>
          </a:xfrm>
        </p:spPr>
        <p:txBody>
          <a:bodyPr/>
          <a:lstStyle/>
          <a:p>
            <a:fld id="{B9698738-B369-4EC2-B00C-B62D0CC57A96}" type="slidenum">
              <a:rPr lang="en-US" smtClean="0"/>
              <a:t>67</a:t>
            </a:fld>
            <a:endParaRPr lang="en-US"/>
          </a:p>
        </p:txBody>
      </p:sp>
    </p:spTree>
    <p:extLst>
      <p:ext uri="{BB962C8B-B14F-4D97-AF65-F5344CB8AC3E}">
        <p14:creationId xmlns:p14="http://schemas.microsoft.com/office/powerpoint/2010/main" val="1813592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Social Media</a:t>
            </a:r>
            <a:endParaRPr lang="en-US" dirty="0"/>
          </a:p>
        </p:txBody>
      </p:sp>
      <p:sp>
        <p:nvSpPr>
          <p:cNvPr id="3" name="Content Placeholder 2"/>
          <p:cNvSpPr>
            <a:spLocks noGrp="1"/>
          </p:cNvSpPr>
          <p:nvPr>
            <p:ph idx="1"/>
          </p:nvPr>
        </p:nvSpPr>
        <p:spPr>
          <a:xfrm>
            <a:off x="1141413" y="1719618"/>
            <a:ext cx="9905999" cy="4112527"/>
          </a:xfrm>
        </p:spPr>
        <p:txBody>
          <a:bodyPr>
            <a:normAutofit/>
          </a:bodyPr>
          <a:lstStyle/>
          <a:p>
            <a:r>
              <a:rPr lang="en-US" sz="3000" dirty="0" smtClean="0"/>
              <a:t>YouTube</a:t>
            </a:r>
          </a:p>
          <a:p>
            <a:pPr lvl="1"/>
            <a:r>
              <a:rPr lang="en-US" sz="2800" dirty="0" smtClean="0"/>
              <a:t>Tutorials</a:t>
            </a:r>
          </a:p>
          <a:p>
            <a:pPr lvl="1"/>
            <a:r>
              <a:rPr lang="en-US" sz="2800" dirty="0" smtClean="0"/>
              <a:t>Final Projects</a:t>
            </a:r>
            <a:endParaRPr lang="en-US" sz="2800" dirty="0"/>
          </a:p>
        </p:txBody>
      </p:sp>
      <p:sp>
        <p:nvSpPr>
          <p:cNvPr id="4" name="Slide Number Placeholder 3"/>
          <p:cNvSpPr>
            <a:spLocks noGrp="1"/>
          </p:cNvSpPr>
          <p:nvPr>
            <p:ph type="sldNum" sz="quarter" idx="12"/>
          </p:nvPr>
        </p:nvSpPr>
        <p:spPr>
          <a:xfrm>
            <a:off x="11277806" y="6042931"/>
            <a:ext cx="771089" cy="365125"/>
          </a:xfrm>
        </p:spPr>
        <p:txBody>
          <a:bodyPr/>
          <a:lstStyle/>
          <a:p>
            <a:fld id="{B9698738-B369-4EC2-B00C-B62D0CC57A96}" type="slidenum">
              <a:rPr lang="en-US" smtClean="0"/>
              <a:t>68</a:t>
            </a:fld>
            <a:endParaRPr lang="en-US"/>
          </a:p>
        </p:txBody>
      </p:sp>
    </p:spTree>
    <p:extLst>
      <p:ext uri="{BB962C8B-B14F-4D97-AF65-F5344CB8AC3E}">
        <p14:creationId xmlns:p14="http://schemas.microsoft.com/office/powerpoint/2010/main" val="4109201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3D Printing</a:t>
            </a:r>
            <a:endParaRPr lang="en-US" dirty="0"/>
          </a:p>
        </p:txBody>
      </p:sp>
      <p:sp>
        <p:nvSpPr>
          <p:cNvPr id="3" name="Content Placeholder 2"/>
          <p:cNvSpPr>
            <a:spLocks noGrp="1"/>
          </p:cNvSpPr>
          <p:nvPr>
            <p:ph idx="1"/>
          </p:nvPr>
        </p:nvSpPr>
        <p:spPr>
          <a:xfrm>
            <a:off x="1141413" y="1186774"/>
            <a:ext cx="9905999" cy="5408579"/>
          </a:xfrm>
        </p:spPr>
        <p:txBody>
          <a:bodyPr>
            <a:normAutofit fontScale="92500" lnSpcReduction="10000"/>
          </a:bodyPr>
          <a:lstStyle/>
          <a:p>
            <a:r>
              <a:rPr lang="en-US" sz="3000" dirty="0" smtClean="0"/>
              <a:t>We prefer the DIY kits</a:t>
            </a:r>
          </a:p>
          <a:p>
            <a:pPr lvl="1"/>
            <a:r>
              <a:rPr lang="en-US" sz="2800" dirty="0" smtClean="0"/>
              <a:t>Great experience for students to assemble</a:t>
            </a:r>
          </a:p>
          <a:p>
            <a:pPr lvl="1"/>
            <a:r>
              <a:rPr lang="en-US" sz="2800" dirty="0" smtClean="0"/>
              <a:t>Easy to replace/repair</a:t>
            </a:r>
          </a:p>
          <a:p>
            <a:r>
              <a:rPr lang="en-US" sz="3000" dirty="0" smtClean="0"/>
              <a:t>Inexpensive (especially DIY kits)</a:t>
            </a:r>
          </a:p>
          <a:p>
            <a:r>
              <a:rPr lang="en-US" sz="3000" dirty="0" smtClean="0"/>
              <a:t>Requires careful attention and routine alignment</a:t>
            </a:r>
          </a:p>
          <a:p>
            <a:r>
              <a:rPr lang="en-US" sz="3000" dirty="0" smtClean="0"/>
              <a:t>Have spare parts on hand</a:t>
            </a:r>
          </a:p>
          <a:p>
            <a:r>
              <a:rPr lang="en-US" sz="3000" dirty="0" smtClean="0"/>
              <a:t>Limit filament colors</a:t>
            </a:r>
          </a:p>
          <a:p>
            <a:r>
              <a:rPr lang="en-US" sz="3000" dirty="0" smtClean="0"/>
              <a:t>Requires CAD (SketchUp, </a:t>
            </a:r>
            <a:r>
              <a:rPr lang="en-US" sz="3000" dirty="0" err="1" smtClean="0"/>
              <a:t>Tinkercad</a:t>
            </a:r>
            <a:r>
              <a:rPr lang="en-US" sz="3000" dirty="0" smtClean="0"/>
              <a:t>, </a:t>
            </a:r>
            <a:r>
              <a:rPr lang="en-US" sz="3000" dirty="0" err="1" smtClean="0"/>
              <a:t>Solidworks</a:t>
            </a:r>
            <a:r>
              <a:rPr lang="en-US" sz="3000" dirty="0" smtClean="0"/>
              <a:t>, AutoCAD, etc…)</a:t>
            </a:r>
          </a:p>
          <a:p>
            <a:r>
              <a:rPr lang="en-US" sz="3000" dirty="0" smtClean="0"/>
              <a:t>Requires 3D Printer Host Program (Repetier, MakerWare, etc…)</a:t>
            </a:r>
          </a:p>
          <a:p>
            <a:endParaRPr lang="en-US" sz="3000" dirty="0"/>
          </a:p>
        </p:txBody>
      </p:sp>
      <p:sp>
        <p:nvSpPr>
          <p:cNvPr id="4" name="Slide Number Placeholder 3"/>
          <p:cNvSpPr>
            <a:spLocks noGrp="1"/>
          </p:cNvSpPr>
          <p:nvPr>
            <p:ph type="sldNum" sz="quarter" idx="12"/>
          </p:nvPr>
        </p:nvSpPr>
        <p:spPr>
          <a:xfrm>
            <a:off x="11263292" y="6071960"/>
            <a:ext cx="771089" cy="365125"/>
          </a:xfrm>
        </p:spPr>
        <p:txBody>
          <a:bodyPr/>
          <a:lstStyle/>
          <a:p>
            <a:fld id="{B9698738-B369-4EC2-B00C-B62D0CC57A96}" type="slidenum">
              <a:rPr lang="en-US" smtClean="0"/>
              <a:t>69</a:t>
            </a:fld>
            <a:endParaRPr lang="en-US" dirty="0"/>
          </a:p>
        </p:txBody>
      </p:sp>
    </p:spTree>
    <p:extLst>
      <p:ext uri="{BB962C8B-B14F-4D97-AF65-F5344CB8AC3E}">
        <p14:creationId xmlns:p14="http://schemas.microsoft.com/office/powerpoint/2010/main" val="341378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96" y="0"/>
            <a:ext cx="9905998" cy="1478570"/>
          </a:xfrm>
        </p:spPr>
        <p:txBody>
          <a:bodyPr/>
          <a:lstStyle/>
          <a:p>
            <a:r>
              <a:rPr lang="en-US" dirty="0" smtClean="0"/>
              <a:t>Participant Preference Survey Results</a:t>
            </a:r>
            <a:endParaRPr lang="en-US" dirty="0"/>
          </a:p>
        </p:txBody>
      </p:sp>
      <p:sp>
        <p:nvSpPr>
          <p:cNvPr id="3" name="Content Placeholder 2"/>
          <p:cNvSpPr>
            <a:spLocks noGrp="1"/>
          </p:cNvSpPr>
          <p:nvPr>
            <p:ph idx="1"/>
          </p:nvPr>
        </p:nvSpPr>
        <p:spPr>
          <a:xfrm>
            <a:off x="1250596" y="1478570"/>
            <a:ext cx="3580711" cy="1851484"/>
          </a:xfrm>
        </p:spPr>
        <p:txBody>
          <a:bodyPr>
            <a:noAutofit/>
          </a:bodyPr>
          <a:lstStyle/>
          <a:p>
            <a:r>
              <a:rPr lang="en-US" sz="3200" dirty="0" smtClean="0"/>
              <a:t>Here’s what </a:t>
            </a:r>
            <a:r>
              <a:rPr lang="en-US" sz="3200" u="sng" dirty="0" smtClean="0"/>
              <a:t>you</a:t>
            </a:r>
            <a:r>
              <a:rPr lang="en-US" sz="3200" dirty="0" smtClean="0"/>
              <a:t> said you want to talk about: </a:t>
            </a:r>
          </a:p>
          <a:p>
            <a:pPr lvl="1"/>
            <a:r>
              <a:rPr lang="en-US" sz="2400" dirty="0">
                <a:hlinkClick r:id="rId2"/>
              </a:rPr>
              <a:t>https://</a:t>
            </a:r>
            <a:r>
              <a:rPr lang="en-US" sz="2400" dirty="0" smtClean="0">
                <a:hlinkClick r:id="rId2"/>
              </a:rPr>
              <a:t>www.surveymonkey.com/analyze/3_2BO2af4D8Y5i8t_2F0YcgwYGtRm_2FRkFde_2Fyl1n8wSpo1M_3D</a:t>
            </a:r>
            <a:r>
              <a:rPr lang="en-US" sz="2400" dirty="0" smtClean="0"/>
              <a:t> </a:t>
            </a:r>
          </a:p>
        </p:txBody>
      </p:sp>
      <p:pic>
        <p:nvPicPr>
          <p:cNvPr id="4" name="Picture 3"/>
          <p:cNvPicPr>
            <a:picLocks noChangeAspect="1"/>
          </p:cNvPicPr>
          <p:nvPr/>
        </p:nvPicPr>
        <p:blipFill>
          <a:blip r:embed="rId3"/>
          <a:stretch>
            <a:fillRect/>
          </a:stretch>
        </p:blipFill>
        <p:spPr>
          <a:xfrm>
            <a:off x="4951485" y="1258474"/>
            <a:ext cx="6084930" cy="5379430"/>
          </a:xfrm>
          <a:prstGeom prst="rect">
            <a:avLst/>
          </a:prstGeom>
        </p:spPr>
      </p:pic>
      <p:sp>
        <p:nvSpPr>
          <p:cNvPr id="5" name="Slide Number Placeholder 4"/>
          <p:cNvSpPr>
            <a:spLocks noGrp="1"/>
          </p:cNvSpPr>
          <p:nvPr>
            <p:ph type="sldNum" sz="quarter" idx="12"/>
          </p:nvPr>
        </p:nvSpPr>
        <p:spPr>
          <a:xfrm>
            <a:off x="11420911" y="5955845"/>
            <a:ext cx="771089" cy="365125"/>
          </a:xfrm>
        </p:spPr>
        <p:txBody>
          <a:bodyPr/>
          <a:lstStyle/>
          <a:p>
            <a:fld id="{B9698738-B369-4EC2-B00C-B62D0CC57A96}" type="slidenum">
              <a:rPr lang="en-US" smtClean="0"/>
              <a:t>7</a:t>
            </a:fld>
            <a:endParaRPr lang="en-US"/>
          </a:p>
        </p:txBody>
      </p:sp>
    </p:spTree>
    <p:extLst>
      <p:ext uri="{BB962C8B-B14F-4D97-AF65-F5344CB8AC3E}">
        <p14:creationId xmlns:p14="http://schemas.microsoft.com/office/powerpoint/2010/main" val="23663230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lstStyle/>
          <a:p>
            <a:r>
              <a:rPr lang="en-US" dirty="0" smtClean="0"/>
              <a:t>Laser Cutting</a:t>
            </a:r>
            <a:endParaRPr lang="en-US" dirty="0"/>
          </a:p>
        </p:txBody>
      </p:sp>
      <p:sp>
        <p:nvSpPr>
          <p:cNvPr id="3" name="Content Placeholder 2"/>
          <p:cNvSpPr>
            <a:spLocks noGrp="1"/>
          </p:cNvSpPr>
          <p:nvPr>
            <p:ph idx="1"/>
          </p:nvPr>
        </p:nvSpPr>
        <p:spPr>
          <a:xfrm>
            <a:off x="1141413" y="1147863"/>
            <a:ext cx="9905999" cy="5447489"/>
          </a:xfrm>
        </p:spPr>
        <p:txBody>
          <a:bodyPr>
            <a:normAutofit fontScale="92500" lnSpcReduction="10000"/>
          </a:bodyPr>
          <a:lstStyle/>
          <a:p>
            <a:r>
              <a:rPr lang="en-US" sz="3000" dirty="0" smtClean="0"/>
              <a:t>Very happy with our Boss LS-1630</a:t>
            </a:r>
          </a:p>
          <a:p>
            <a:pPr lvl="1"/>
            <a:r>
              <a:rPr lang="en-US" sz="2800" dirty="0" smtClean="0"/>
              <a:t>Can not cut metal.  (Our Arts department has the LS-2436, which does cut steel sheets.)</a:t>
            </a:r>
          </a:p>
          <a:p>
            <a:r>
              <a:rPr lang="en-US" sz="3000" dirty="0"/>
              <a:t>E</a:t>
            </a:r>
            <a:r>
              <a:rPr lang="en-US" sz="3000" dirty="0" smtClean="0"/>
              <a:t>xpensive (LS-1630: ~$10K.  HS-2436: ~$15K)</a:t>
            </a:r>
          </a:p>
          <a:p>
            <a:r>
              <a:rPr lang="en-US" sz="3000" dirty="0" smtClean="0"/>
              <a:t>Requires some routine maintenance</a:t>
            </a:r>
          </a:p>
          <a:p>
            <a:r>
              <a:rPr lang="en-US" sz="3000" dirty="0" smtClean="0"/>
              <a:t>Proper setup is critical – don’t go it alone</a:t>
            </a:r>
          </a:p>
          <a:p>
            <a:r>
              <a:rPr lang="en-US" sz="3000" dirty="0" smtClean="0"/>
              <a:t>Super easy to use; flawless; cutting edge technology (ha, ha)</a:t>
            </a:r>
          </a:p>
          <a:p>
            <a:r>
              <a:rPr lang="en-US" sz="3000" dirty="0" smtClean="0"/>
              <a:t>Suggest 2D drawing CAD (</a:t>
            </a:r>
            <a:r>
              <a:rPr lang="en-US" sz="3000" dirty="0" err="1" smtClean="0"/>
              <a:t>eMachineShop</a:t>
            </a:r>
            <a:r>
              <a:rPr lang="en-US" sz="3000" dirty="0" smtClean="0"/>
              <a:t>, e.g.)</a:t>
            </a:r>
          </a:p>
          <a:p>
            <a:r>
              <a:rPr lang="en-US" sz="3000" dirty="0" smtClean="0"/>
              <a:t>Requires Laser Host Program (RDWorks, e.g.) </a:t>
            </a:r>
          </a:p>
          <a:p>
            <a:endParaRPr lang="en-US" sz="3000" dirty="0"/>
          </a:p>
        </p:txBody>
      </p:sp>
      <p:sp>
        <p:nvSpPr>
          <p:cNvPr id="4" name="Slide Number Placeholder 3"/>
          <p:cNvSpPr>
            <a:spLocks noGrp="1"/>
          </p:cNvSpPr>
          <p:nvPr>
            <p:ph type="sldNum" sz="quarter" idx="12"/>
          </p:nvPr>
        </p:nvSpPr>
        <p:spPr>
          <a:xfrm>
            <a:off x="11292321" y="6042931"/>
            <a:ext cx="771089" cy="365125"/>
          </a:xfrm>
        </p:spPr>
        <p:txBody>
          <a:bodyPr/>
          <a:lstStyle/>
          <a:p>
            <a:fld id="{B9698738-B369-4EC2-B00C-B62D0CC57A96}" type="slidenum">
              <a:rPr lang="en-US" smtClean="0"/>
              <a:t>70</a:t>
            </a:fld>
            <a:endParaRPr lang="en-US" dirty="0"/>
          </a:p>
        </p:txBody>
      </p:sp>
    </p:spTree>
    <p:extLst>
      <p:ext uri="{BB962C8B-B14F-4D97-AF65-F5344CB8AC3E}">
        <p14:creationId xmlns:p14="http://schemas.microsoft.com/office/powerpoint/2010/main" val="38079775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Two more Surveys</a:t>
            </a:r>
            <a:endParaRPr lang="en-US" dirty="0"/>
          </a:p>
        </p:txBody>
      </p:sp>
      <p:sp>
        <p:nvSpPr>
          <p:cNvPr id="3" name="Content Placeholder 2"/>
          <p:cNvSpPr>
            <a:spLocks noGrp="1"/>
          </p:cNvSpPr>
          <p:nvPr>
            <p:ph idx="1"/>
          </p:nvPr>
        </p:nvSpPr>
        <p:spPr>
          <a:xfrm>
            <a:off x="1141412" y="1478570"/>
            <a:ext cx="9905999" cy="4312631"/>
          </a:xfrm>
        </p:spPr>
        <p:txBody>
          <a:bodyPr>
            <a:normAutofit/>
          </a:bodyPr>
          <a:lstStyle/>
          <a:p>
            <a:r>
              <a:rPr lang="en-US" sz="3000" dirty="0" smtClean="0"/>
              <a:t>Workshop Evaluation: xxx</a:t>
            </a:r>
          </a:p>
          <a:p>
            <a:r>
              <a:rPr lang="en-US" sz="3000" dirty="0" smtClean="0"/>
              <a:t>Permission to </a:t>
            </a:r>
            <a:r>
              <a:rPr lang="en-US" sz="3000" dirty="0"/>
              <a:t>Share Emails: </a:t>
            </a:r>
            <a:r>
              <a:rPr lang="en-US" sz="3000" dirty="0">
                <a:hlinkClick r:id="rId2"/>
              </a:rPr>
              <a:t>https://</a:t>
            </a:r>
            <a:r>
              <a:rPr lang="en-US" sz="3000" dirty="0" smtClean="0">
                <a:hlinkClick r:id="rId2"/>
              </a:rPr>
              <a:t>www.surveymonkey.com/r/9Z6FNSG</a:t>
            </a:r>
            <a:r>
              <a:rPr lang="en-US" sz="3000" dirty="0" smtClean="0"/>
              <a:t> </a:t>
            </a:r>
            <a:endParaRPr lang="en-US" sz="3000" dirty="0"/>
          </a:p>
        </p:txBody>
      </p:sp>
      <p:sp>
        <p:nvSpPr>
          <p:cNvPr id="4" name="Slide Number Placeholder 3"/>
          <p:cNvSpPr>
            <a:spLocks noGrp="1"/>
          </p:cNvSpPr>
          <p:nvPr>
            <p:ph type="sldNum" sz="quarter" idx="12"/>
          </p:nvPr>
        </p:nvSpPr>
        <p:spPr>
          <a:xfrm>
            <a:off x="11306835" y="6115503"/>
            <a:ext cx="771089" cy="365125"/>
          </a:xfrm>
        </p:spPr>
        <p:txBody>
          <a:bodyPr/>
          <a:lstStyle/>
          <a:p>
            <a:fld id="{B9698738-B369-4EC2-B00C-B62D0CC57A96}" type="slidenum">
              <a:rPr lang="en-US" smtClean="0"/>
              <a:t>71</a:t>
            </a:fld>
            <a:endParaRPr lang="en-US"/>
          </a:p>
        </p:txBody>
      </p:sp>
    </p:spTree>
    <p:extLst>
      <p:ext uri="{BB962C8B-B14F-4D97-AF65-F5344CB8AC3E}">
        <p14:creationId xmlns:p14="http://schemas.microsoft.com/office/powerpoint/2010/main" val="2598711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596" y="0"/>
            <a:ext cx="9905998" cy="1478570"/>
          </a:xfrm>
        </p:spPr>
        <p:txBody>
          <a:bodyPr/>
          <a:lstStyle/>
          <a:p>
            <a:r>
              <a:rPr lang="en-US" dirty="0" smtClean="0"/>
              <a:t>Keep this in mind…</a:t>
            </a:r>
            <a:endParaRPr lang="en-US" dirty="0"/>
          </a:p>
        </p:txBody>
      </p:sp>
      <p:sp>
        <p:nvSpPr>
          <p:cNvPr id="3" name="Content Placeholder 2"/>
          <p:cNvSpPr>
            <a:spLocks noGrp="1"/>
          </p:cNvSpPr>
          <p:nvPr>
            <p:ph idx="1"/>
          </p:nvPr>
        </p:nvSpPr>
        <p:spPr>
          <a:xfrm>
            <a:off x="1250596" y="1186774"/>
            <a:ext cx="10228042" cy="5291847"/>
          </a:xfrm>
        </p:spPr>
        <p:txBody>
          <a:bodyPr>
            <a:normAutofit fontScale="92500"/>
          </a:bodyPr>
          <a:lstStyle/>
          <a:p>
            <a:r>
              <a:rPr lang="en-US" sz="3200" dirty="0" smtClean="0"/>
              <a:t>There is no way to cover everything (or hardly anything) today.</a:t>
            </a:r>
          </a:p>
          <a:p>
            <a:r>
              <a:rPr lang="en-US" sz="3200" dirty="0"/>
              <a:t>We want to start a dialog and meet like-minded </a:t>
            </a:r>
            <a:r>
              <a:rPr lang="en-US" sz="3200" dirty="0" smtClean="0"/>
              <a:t>people who share </a:t>
            </a:r>
            <a:r>
              <a:rPr lang="en-US" sz="3200" dirty="0"/>
              <a:t>our excitement</a:t>
            </a:r>
            <a:r>
              <a:rPr lang="en-US" sz="3200" dirty="0" smtClean="0"/>
              <a:t>.</a:t>
            </a:r>
          </a:p>
          <a:p>
            <a:r>
              <a:rPr lang="en-US" sz="3200" dirty="0" smtClean="0"/>
              <a:t>We want to be a resource and establish a resource network.</a:t>
            </a:r>
            <a:endParaRPr lang="en-US" sz="3200" dirty="0"/>
          </a:p>
          <a:p>
            <a:r>
              <a:rPr lang="en-US" sz="3200" dirty="0" smtClean="0"/>
              <a:t>What we will show you today is NOT the way to teach physical computing and robotics to your students.</a:t>
            </a:r>
          </a:p>
          <a:p>
            <a:r>
              <a:rPr lang="en-US" sz="3200" dirty="0" smtClean="0"/>
              <a:t>We simply want to share the power and possibilities of physical computing and embedded controller systems.</a:t>
            </a:r>
          </a:p>
        </p:txBody>
      </p:sp>
      <p:sp>
        <p:nvSpPr>
          <p:cNvPr id="4" name="Slide Number Placeholder 3"/>
          <p:cNvSpPr>
            <a:spLocks noGrp="1"/>
          </p:cNvSpPr>
          <p:nvPr>
            <p:ph type="sldNum" sz="quarter" idx="12"/>
          </p:nvPr>
        </p:nvSpPr>
        <p:spPr/>
        <p:txBody>
          <a:bodyPr/>
          <a:lstStyle/>
          <a:p>
            <a:fld id="{B9698738-B369-4EC2-B00C-B62D0CC57A96}" type="slidenum">
              <a:rPr lang="en-US" smtClean="0"/>
              <a:t>8</a:t>
            </a:fld>
            <a:endParaRPr lang="en-US"/>
          </a:p>
        </p:txBody>
      </p:sp>
    </p:spTree>
    <p:extLst>
      <p:ext uri="{BB962C8B-B14F-4D97-AF65-F5344CB8AC3E}">
        <p14:creationId xmlns:p14="http://schemas.microsoft.com/office/powerpoint/2010/main" val="2626663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0740"/>
            <a:ext cx="10227171" cy="1478570"/>
          </a:xfrm>
        </p:spPr>
        <p:txBody>
          <a:bodyPr>
            <a:normAutofit/>
          </a:bodyPr>
          <a:lstStyle/>
          <a:p>
            <a:r>
              <a:rPr lang="en-US" dirty="0" smtClean="0"/>
              <a:t>Physical Computing: Desktop Computing on Steroids</a:t>
            </a:r>
            <a:endParaRPr lang="en-US" dirty="0"/>
          </a:p>
        </p:txBody>
      </p:sp>
      <p:sp>
        <p:nvSpPr>
          <p:cNvPr id="3" name="Content Placeholder 2"/>
          <p:cNvSpPr>
            <a:spLocks noGrp="1"/>
          </p:cNvSpPr>
          <p:nvPr>
            <p:ph idx="1"/>
          </p:nvPr>
        </p:nvSpPr>
        <p:spPr>
          <a:xfrm>
            <a:off x="1141413" y="2081720"/>
            <a:ext cx="10568366" cy="4252259"/>
          </a:xfrm>
        </p:spPr>
        <p:txBody>
          <a:bodyPr>
            <a:noAutofit/>
          </a:bodyPr>
          <a:lstStyle/>
          <a:p>
            <a:r>
              <a:rPr lang="en-US" sz="3000" dirty="0" smtClean="0"/>
              <a:t>Use the same code as desktop applications, but use it to control physical devices.</a:t>
            </a:r>
          </a:p>
          <a:p>
            <a:r>
              <a:rPr lang="en-US" sz="3000" dirty="0" smtClean="0"/>
              <a:t>Physical computing is about </a:t>
            </a:r>
            <a:r>
              <a:rPr lang="en-US" sz="3000" u="sng" dirty="0" smtClean="0"/>
              <a:t>controlling devices</a:t>
            </a:r>
            <a:r>
              <a:rPr lang="en-US" sz="3000" dirty="0" smtClean="0"/>
              <a:t> other than a computer.  Things like: LEDs, buzzers, servomotors, DC motors, relays, and other actuators.</a:t>
            </a:r>
          </a:p>
          <a:p>
            <a:pPr marL="0" indent="0">
              <a:buNone/>
            </a:pPr>
            <a:endParaRPr lang="en-US" sz="3000" dirty="0" smtClean="0"/>
          </a:p>
        </p:txBody>
      </p:sp>
      <p:sp>
        <p:nvSpPr>
          <p:cNvPr id="4" name="Slide Number Placeholder 3"/>
          <p:cNvSpPr>
            <a:spLocks noGrp="1"/>
          </p:cNvSpPr>
          <p:nvPr>
            <p:ph type="sldNum" sz="quarter" idx="12"/>
          </p:nvPr>
        </p:nvSpPr>
        <p:spPr/>
        <p:txBody>
          <a:bodyPr/>
          <a:lstStyle/>
          <a:p>
            <a:fld id="{B9698738-B369-4EC2-B00C-B62D0CC57A96}" type="slidenum">
              <a:rPr lang="en-US" smtClean="0"/>
              <a:t>9</a:t>
            </a:fld>
            <a:endParaRPr lang="en-US"/>
          </a:p>
        </p:txBody>
      </p:sp>
    </p:spTree>
    <p:extLst>
      <p:ext uri="{BB962C8B-B14F-4D97-AF65-F5344CB8AC3E}">
        <p14:creationId xmlns:p14="http://schemas.microsoft.com/office/powerpoint/2010/main" val="194031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1628</TotalTime>
  <Words>5648</Words>
  <Application>Microsoft Office PowerPoint</Application>
  <PresentationFormat>Widescreen</PresentationFormat>
  <Paragraphs>803</Paragraphs>
  <Slides>71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71</vt:i4>
      </vt:variant>
    </vt:vector>
  </HeadingPairs>
  <TitlesOfParts>
    <vt:vector size="78" baseType="lpstr">
      <vt:lpstr>Arial</vt:lpstr>
      <vt:lpstr>Calibri</vt:lpstr>
      <vt:lpstr>Courier New</vt:lpstr>
      <vt:lpstr>Trebuchet MS</vt:lpstr>
      <vt:lpstr>Tw Cen MT</vt:lpstr>
      <vt:lpstr>Wingdings</vt:lpstr>
      <vt:lpstr>Circuit</vt:lpstr>
      <vt:lpstr>Robotics Teacher Training Workshop</vt:lpstr>
      <vt:lpstr>Login &amp; WiFi Information</vt:lpstr>
      <vt:lpstr>File Locations</vt:lpstr>
      <vt:lpstr>Introductions</vt:lpstr>
      <vt:lpstr>Friday’s Agenda (May 4, 6pm-9pm)</vt:lpstr>
      <vt:lpstr>Participant Preference Survey Results</vt:lpstr>
      <vt:lpstr>Participant Preference Survey Results</vt:lpstr>
      <vt:lpstr>Keep this in mind…</vt:lpstr>
      <vt:lpstr>Physical Computing: Desktop Computing on Steroids</vt:lpstr>
      <vt:lpstr>Physical Computing: Sensors</vt:lpstr>
      <vt:lpstr>Code Tutorial #1 Overview: The Basics</vt:lpstr>
      <vt:lpstr>Coding Process for the Embedded Controller</vt:lpstr>
      <vt:lpstr>Set up The Arduino IDE and Robot</vt:lpstr>
      <vt:lpstr>Set up The Arduino IDE and Robot</vt:lpstr>
      <vt:lpstr>Code Tutorial #1: Hello World</vt:lpstr>
      <vt:lpstr>Save the file</vt:lpstr>
      <vt:lpstr>The Setup() and Loop() functions</vt:lpstr>
      <vt:lpstr>Code Tutorial #1: Hello World</vt:lpstr>
      <vt:lpstr>Code Tutorial #1: Hello World</vt:lpstr>
      <vt:lpstr>Verify</vt:lpstr>
      <vt:lpstr>Got Errors?</vt:lpstr>
      <vt:lpstr>Verify and Upload</vt:lpstr>
      <vt:lpstr>Coding Process for the Embedded Controller</vt:lpstr>
      <vt:lpstr>View the Output</vt:lpstr>
      <vt:lpstr>Code Tutorial #1: Hello World</vt:lpstr>
      <vt:lpstr>Code Tutorial #1: Delay</vt:lpstr>
      <vt:lpstr>Code Tutorial #1: Infinite Pause</vt:lpstr>
      <vt:lpstr>Code Tutorial #1: While Loops</vt:lpstr>
      <vt:lpstr>Code Tutorial #1: Wait for Serial Monitor</vt:lpstr>
      <vt:lpstr>Microcontroller Handling Warnings!</vt:lpstr>
      <vt:lpstr>Microcontroller Upload Warnings!</vt:lpstr>
      <vt:lpstr>Upload Hints</vt:lpstr>
      <vt:lpstr>Code Tutorial #1: Variables and Concatenation</vt:lpstr>
      <vt:lpstr>Code Tutorial #1: A Math Function</vt:lpstr>
      <vt:lpstr>Code Tutorial #1: Call the function</vt:lpstr>
      <vt:lpstr>Code Tutorial #1: More ways to print</vt:lpstr>
      <vt:lpstr>Code Tutorial #1: Create a Module</vt:lpstr>
      <vt:lpstr>Code Tutorial #1: Move code to the Module</vt:lpstr>
      <vt:lpstr>Code Tutorial #1: Saving Time</vt:lpstr>
      <vt:lpstr>Code Tutorial #1: The Updated math Module</vt:lpstr>
      <vt:lpstr>Code Tutorial #1: A Void with Arguments</vt:lpstr>
      <vt:lpstr>Code Tutorial #1: Call the New Function</vt:lpstr>
      <vt:lpstr>Code Tutorial #1: A Non-Void Function</vt:lpstr>
      <vt:lpstr>Code Tutorial #1: Call the New Function</vt:lpstr>
      <vt:lpstr>Code Tutorial #1: Logic</vt:lpstr>
      <vt:lpstr>Microcontrollers: PIC, AVR, &amp; ARM</vt:lpstr>
      <vt:lpstr>ARM Wins!</vt:lpstr>
      <vt:lpstr>But Which ARM?</vt:lpstr>
      <vt:lpstr>Motherboards: PRT3/Teensy vs Arduino Due</vt:lpstr>
      <vt:lpstr>Code Tutorial #2 Overview: I/O Devices</vt:lpstr>
      <vt:lpstr>Code Tutorial #2: RGB with LED Module</vt:lpstr>
      <vt:lpstr>Code Tutorial #2: Sensor Module</vt:lpstr>
      <vt:lpstr>Code Tutorial #2: Temperature</vt:lpstr>
      <vt:lpstr>Robot Platforms: OneBot, LEGO, VEX, First, Boe-Bot</vt:lpstr>
      <vt:lpstr>My Choice: The Patton Robotics OneBot</vt:lpstr>
      <vt:lpstr>Code Tutorial #3: Autonomous Robot</vt:lpstr>
      <vt:lpstr>Tour of the Facilities</vt:lpstr>
      <vt:lpstr>Early Robotics at George School (2002-2010)</vt:lpstr>
      <vt:lpstr>GS Robotics – The Middle Years (2006-2012)</vt:lpstr>
      <vt:lpstr>GS Robotics Today</vt:lpstr>
      <vt:lpstr>GS Robotics Today</vt:lpstr>
      <vt:lpstr>The Future of GS Computer Science</vt:lpstr>
      <vt:lpstr>Textbooks and Other Resources</vt:lpstr>
      <vt:lpstr>Round Table Discussion</vt:lpstr>
      <vt:lpstr>Take-Away’s</vt:lpstr>
      <vt:lpstr>Download your work</vt:lpstr>
      <vt:lpstr>Saturday’s Agenda (May 5, 9AM-3PM)</vt:lpstr>
      <vt:lpstr>Social Media</vt:lpstr>
      <vt:lpstr>3D Printing</vt:lpstr>
      <vt:lpstr>Laser Cutting</vt:lpstr>
      <vt:lpstr>Two more Surveys</vt:lpstr>
    </vt:vector>
  </TitlesOfParts>
  <Company>George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Teacher Training Workshop</dc:title>
  <dc:creator>Odom, Chris</dc:creator>
  <cp:lastModifiedBy>Odom, Chris</cp:lastModifiedBy>
  <cp:revision>116</cp:revision>
  <dcterms:created xsi:type="dcterms:W3CDTF">2018-05-03T02:23:04Z</dcterms:created>
  <dcterms:modified xsi:type="dcterms:W3CDTF">2018-05-04T22:15:31Z</dcterms:modified>
</cp:coreProperties>
</file>